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7" r:id="rId11"/>
    <p:sldId id="265"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1AD"/>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33"/>
    <p:restoredTop sz="95728"/>
  </p:normalViewPr>
  <p:slideViewPr>
    <p:cSldViewPr snapToGrid="0" snapToObjects="1">
      <p:cViewPr varScale="1">
        <p:scale>
          <a:sx n="100" d="100"/>
          <a:sy n="100" d="100"/>
        </p:scale>
        <p:origin x="704" y="168"/>
      </p:cViewPr>
      <p:guideLst/>
    </p:cSldViewPr>
  </p:slideViewPr>
  <p:outlineViewPr>
    <p:cViewPr>
      <p:scale>
        <a:sx n="33" d="100"/>
        <a:sy n="33" d="100"/>
      </p:scale>
      <p:origin x="0" y="-1712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Planilha1!$B$1</c:f>
              <c:strCache>
                <c:ptCount val="1"/>
                <c:pt idx="0">
                  <c:v>Vendas</c:v>
                </c:pt>
              </c:strCache>
            </c:strRef>
          </c:tx>
          <c:dPt>
            <c:idx val="0"/>
            <c:bubble3D val="0"/>
            <c:spPr>
              <a:solidFill>
                <a:schemeClr val="tx2">
                  <a:alpha val="60000"/>
                </a:schemeClr>
              </a:solidFill>
              <a:ln w="19050">
                <a:solidFill>
                  <a:schemeClr val="lt1"/>
                </a:solidFill>
              </a:ln>
              <a:effectLst/>
            </c:spPr>
            <c:extLst>
              <c:ext xmlns:c16="http://schemas.microsoft.com/office/drawing/2014/chart" uri="{C3380CC4-5D6E-409C-BE32-E72D297353CC}">
                <c16:uniqueId val="{00000001-E215-4547-8061-341E4097735D}"/>
              </c:ext>
            </c:extLst>
          </c:dPt>
          <c:dPt>
            <c:idx val="1"/>
            <c:bubble3D val="0"/>
            <c:spPr>
              <a:solidFill>
                <a:schemeClr val="tx2"/>
              </a:solidFill>
              <a:ln w="19050">
                <a:solidFill>
                  <a:schemeClr val="lt1"/>
                </a:solidFill>
              </a:ln>
              <a:effectLst/>
            </c:spPr>
            <c:extLst>
              <c:ext xmlns:c16="http://schemas.microsoft.com/office/drawing/2014/chart" uri="{C3380CC4-5D6E-409C-BE32-E72D297353CC}">
                <c16:uniqueId val="{00000003-E215-4547-8061-341E4097735D}"/>
              </c:ext>
            </c:extLst>
          </c:dPt>
          <c:cat>
            <c:strRef>
              <c:f>Planilha1!$A$2:$A$3</c:f>
              <c:strCache>
                <c:ptCount val="2"/>
                <c:pt idx="0">
                  <c:v>1º Tri</c:v>
                </c:pt>
                <c:pt idx="1">
                  <c:v>2º Tri</c:v>
                </c:pt>
              </c:strCache>
            </c:strRef>
          </c:cat>
          <c:val>
            <c:numRef>
              <c:f>Planilha1!$B$2:$B$3</c:f>
              <c:numCache>
                <c:formatCode>General</c:formatCode>
                <c:ptCount val="2"/>
                <c:pt idx="0">
                  <c:v>15</c:v>
                </c:pt>
                <c:pt idx="1">
                  <c:v>85</c:v>
                </c:pt>
              </c:numCache>
            </c:numRef>
          </c:val>
          <c:extLst>
            <c:ext xmlns:c16="http://schemas.microsoft.com/office/drawing/2014/chart" uri="{C3380CC4-5D6E-409C-BE32-E72D297353CC}">
              <c16:uniqueId val="{00000004-E215-4547-8061-341E4097735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manualLayout>
          <c:layoutTarget val="inner"/>
          <c:xMode val="edge"/>
          <c:yMode val="edge"/>
          <c:x val="6.647975533717361E-2"/>
          <c:y val="0"/>
          <c:w val="0.88241313505992647"/>
          <c:h val="0.98579449589787782"/>
        </c:manualLayout>
      </c:layout>
      <c:doughnutChart>
        <c:varyColors val="1"/>
        <c:ser>
          <c:idx val="0"/>
          <c:order val="0"/>
          <c:tx>
            <c:strRef>
              <c:f>Planilha1!$B$1</c:f>
              <c:strCache>
                <c:ptCount val="1"/>
                <c:pt idx="0">
                  <c:v>Vendas</c:v>
                </c:pt>
              </c:strCache>
            </c:strRef>
          </c:tx>
          <c:dPt>
            <c:idx val="0"/>
            <c:bubble3D val="0"/>
            <c:spPr>
              <a:solidFill>
                <a:schemeClr val="accent2">
                  <a:alpha val="60000"/>
                </a:schemeClr>
              </a:solidFill>
              <a:ln w="19050">
                <a:solidFill>
                  <a:schemeClr val="lt1"/>
                </a:solidFill>
              </a:ln>
              <a:effectLst/>
            </c:spPr>
            <c:extLst>
              <c:ext xmlns:c16="http://schemas.microsoft.com/office/drawing/2014/chart" uri="{C3380CC4-5D6E-409C-BE32-E72D297353CC}">
                <c16:uniqueId val="{00000001-ECEE-4643-AFBA-59C9AA7FE210}"/>
              </c:ext>
            </c:extLst>
          </c:dPt>
          <c:dPt>
            <c:idx val="1"/>
            <c:bubble3D val="0"/>
            <c:spPr>
              <a:solidFill>
                <a:schemeClr val="accent2">
                  <a:shade val="76000"/>
                </a:schemeClr>
              </a:solidFill>
              <a:ln w="19050">
                <a:solidFill>
                  <a:schemeClr val="lt1"/>
                </a:solidFill>
              </a:ln>
              <a:effectLst/>
            </c:spPr>
            <c:extLst>
              <c:ext xmlns:c16="http://schemas.microsoft.com/office/drawing/2014/chart" uri="{C3380CC4-5D6E-409C-BE32-E72D297353CC}">
                <c16:uniqueId val="{00000003-ECEE-4643-AFBA-59C9AA7FE210}"/>
              </c:ext>
            </c:extLst>
          </c:dPt>
          <c:cat>
            <c:strRef>
              <c:f>Planilha1!$A$2:$A$3</c:f>
              <c:strCache>
                <c:ptCount val="2"/>
                <c:pt idx="0">
                  <c:v>1º Tri</c:v>
                </c:pt>
                <c:pt idx="1">
                  <c:v>2º Tri</c:v>
                </c:pt>
              </c:strCache>
            </c:strRef>
          </c:cat>
          <c:val>
            <c:numRef>
              <c:f>Planilha1!$B$2:$B$3</c:f>
              <c:numCache>
                <c:formatCode>General</c:formatCode>
                <c:ptCount val="2"/>
                <c:pt idx="0">
                  <c:v>90</c:v>
                </c:pt>
                <c:pt idx="1">
                  <c:v>10</c:v>
                </c:pt>
              </c:numCache>
            </c:numRef>
          </c:val>
          <c:extLst>
            <c:ext xmlns:c16="http://schemas.microsoft.com/office/drawing/2014/chart" uri="{C3380CC4-5D6E-409C-BE32-E72D297353CC}">
              <c16:uniqueId val="{00000004-ECEE-4643-AFBA-59C9AA7FE21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xml><?xml version="1.0" encoding="utf-8"?>
<cs:colorStyle xmlns:cs="http://schemas.microsoft.com/office/drawing/2012/chartStyle" xmlns:a="http://schemas.openxmlformats.org/drawingml/2006/main" meth="withinLinearReversed" id="22">
  <a:schemeClr val="accent2"/>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848CF54-BFC5-6168-ACCA-C1905929AC11}"/>
              </a:ext>
            </a:extLst>
          </p:cNvPr>
          <p:cNvSpPr>
            <a:spLocks noGrp="1"/>
          </p:cNvSpPr>
          <p:nvPr>
            <p:ph type="dt" sz="half" idx="10"/>
          </p:nvPr>
        </p:nvSpPr>
        <p:spPr/>
        <p:txBody>
          <a:bodyPr/>
          <a:lstStyle/>
          <a:p>
            <a:fld id="{3C819EB0-C4EA-2443-9D6A-B8E02BABCB28}" type="datetimeFigureOut">
              <a:rPr lang="en-US" smtClean="0"/>
              <a:t>8/19/22</a:t>
            </a:fld>
            <a:endParaRPr lang="en-US"/>
          </a:p>
        </p:txBody>
      </p:sp>
      <p:sp>
        <p:nvSpPr>
          <p:cNvPr id="5" name="Footer Placeholder 4">
            <a:extLst>
              <a:ext uri="{FF2B5EF4-FFF2-40B4-BE49-F238E27FC236}">
                <a16:creationId xmlns:a16="http://schemas.microsoft.com/office/drawing/2014/main" id="{DC5FDB8C-9CF1-F196-374C-42C8C79591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F3603F-9906-CD4E-6377-5C9BD63E4DA7}"/>
              </a:ext>
            </a:extLst>
          </p:cNvPr>
          <p:cNvSpPr>
            <a:spLocks noGrp="1"/>
          </p:cNvSpPr>
          <p:nvPr>
            <p:ph type="sldNum" sz="quarter" idx="12"/>
          </p:nvPr>
        </p:nvSpPr>
        <p:spPr/>
        <p:txBody>
          <a:bodyPr/>
          <a:lstStyle/>
          <a:p>
            <a:fld id="{21913917-F619-6443-A357-193644D88D39}" type="slidenum">
              <a:rPr lang="en-US" smtClean="0"/>
              <a:t>‹#›</a:t>
            </a:fld>
            <a:endParaRPr lang="en-US"/>
          </a:p>
        </p:txBody>
      </p:sp>
      <p:pic>
        <p:nvPicPr>
          <p:cNvPr id="13" name="Picture 12" descr="Text&#10;&#10;Description automatically generated with medium confidence">
            <a:extLst>
              <a:ext uri="{FF2B5EF4-FFF2-40B4-BE49-F238E27FC236}">
                <a16:creationId xmlns:a16="http://schemas.microsoft.com/office/drawing/2014/main" id="{A98C8EBE-7EC0-D73F-DF76-9E2ABF3C1908}"/>
              </a:ext>
            </a:extLst>
          </p:cNvPr>
          <p:cNvPicPr>
            <a:picLocks noChangeAspect="1"/>
          </p:cNvPicPr>
          <p:nvPr userDrawn="1"/>
        </p:nvPicPr>
        <p:blipFill>
          <a:blip r:embed="rId2"/>
          <a:stretch>
            <a:fillRect/>
          </a:stretch>
        </p:blipFill>
        <p:spPr>
          <a:xfrm>
            <a:off x="729882" y="437035"/>
            <a:ext cx="4560673" cy="1062812"/>
          </a:xfrm>
          <a:prstGeom prst="rect">
            <a:avLst/>
          </a:prstGeom>
        </p:spPr>
      </p:pic>
      <p:sp>
        <p:nvSpPr>
          <p:cNvPr id="2" name="Title 1">
            <a:extLst>
              <a:ext uri="{FF2B5EF4-FFF2-40B4-BE49-F238E27FC236}">
                <a16:creationId xmlns:a16="http://schemas.microsoft.com/office/drawing/2014/main" id="{F7EBE4AD-E4A5-387E-0F2D-222D02BD45BC}"/>
              </a:ext>
            </a:extLst>
          </p:cNvPr>
          <p:cNvSpPr>
            <a:spLocks noGrp="1"/>
          </p:cNvSpPr>
          <p:nvPr>
            <p:ph type="ctrTitle"/>
          </p:nvPr>
        </p:nvSpPr>
        <p:spPr>
          <a:xfrm>
            <a:off x="1524000" y="1740202"/>
            <a:ext cx="9144000" cy="2387600"/>
          </a:xfrm>
          <a:ln>
            <a:noFill/>
          </a:ln>
        </p:spPr>
        <p:txBody>
          <a:bodyPr anchor="b"/>
          <a:lstStyle>
            <a:lvl1pPr algn="l">
              <a:defRPr sz="6000" b="0" i="0">
                <a:latin typeface="Source Sans Pro ExtraLight" panose="020B0303030403020204" pitchFamily="34" charset="0"/>
              </a:defRPr>
            </a:lvl1pPr>
          </a:lstStyle>
          <a:p>
            <a:r>
              <a:rPr lang="en-US" dirty="0"/>
              <a:t>Click to edit Master title</a:t>
            </a:r>
          </a:p>
        </p:txBody>
      </p:sp>
      <p:sp>
        <p:nvSpPr>
          <p:cNvPr id="3" name="Subtitle 2">
            <a:extLst>
              <a:ext uri="{FF2B5EF4-FFF2-40B4-BE49-F238E27FC236}">
                <a16:creationId xmlns:a16="http://schemas.microsoft.com/office/drawing/2014/main" id="{05505525-493F-47E4-4305-969B94F551FB}"/>
              </a:ext>
            </a:extLst>
          </p:cNvPr>
          <p:cNvSpPr>
            <a:spLocks noGrp="1"/>
          </p:cNvSpPr>
          <p:nvPr>
            <p:ph type="subTitle" idx="1"/>
          </p:nvPr>
        </p:nvSpPr>
        <p:spPr>
          <a:xfrm>
            <a:off x="1524000" y="4219877"/>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466071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9189D-C243-B104-9693-7E529E5375C9}"/>
              </a:ext>
            </a:extLst>
          </p:cNvPr>
          <p:cNvSpPr>
            <a:spLocks noGrp="1"/>
          </p:cNvSpPr>
          <p:nvPr>
            <p:ph type="title"/>
          </p:nvPr>
        </p:nvSpPr>
        <p:spPr>
          <a:xfrm>
            <a:off x="7200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0F6BD7-6E48-0E05-2A52-5D21B42B2807}"/>
              </a:ext>
            </a:extLst>
          </p:cNvPr>
          <p:cNvSpPr>
            <a:spLocks noGrp="1"/>
          </p:cNvSpPr>
          <p:nvPr>
            <p:ph idx="1"/>
          </p:nvPr>
        </p:nvSpPr>
        <p:spPr>
          <a:xfrm>
            <a:off x="5183188" y="987425"/>
            <a:ext cx="633681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0E3DD8A-C827-A33F-B3E1-FEC6812E39EA}"/>
              </a:ext>
            </a:extLst>
          </p:cNvPr>
          <p:cNvSpPr>
            <a:spLocks noGrp="1"/>
          </p:cNvSpPr>
          <p:nvPr>
            <p:ph type="body" sz="half" idx="2"/>
          </p:nvPr>
        </p:nvSpPr>
        <p:spPr>
          <a:xfrm>
            <a:off x="7200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EED0D759-B9C7-0781-F8B5-0EAFFEDD7B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EC08DA-B83B-7FCD-322D-5A50DD41FBA6}"/>
              </a:ext>
            </a:extLst>
          </p:cNvPr>
          <p:cNvSpPr>
            <a:spLocks noGrp="1"/>
          </p:cNvSpPr>
          <p:nvPr>
            <p:ph type="sldNum" sz="quarter" idx="12"/>
          </p:nvPr>
        </p:nvSpPr>
        <p:spPr/>
        <p:txBody>
          <a:bodyPr/>
          <a:lstStyle/>
          <a:p>
            <a:fld id="{21913917-F619-6443-A357-193644D88D39}" type="slidenum">
              <a:rPr lang="en-US" smtClean="0"/>
              <a:t>‹#›</a:t>
            </a:fld>
            <a:endParaRPr lang="en-US"/>
          </a:p>
        </p:txBody>
      </p:sp>
      <p:pic>
        <p:nvPicPr>
          <p:cNvPr id="9" name="Picture 8">
            <a:extLst>
              <a:ext uri="{FF2B5EF4-FFF2-40B4-BE49-F238E27FC236}">
                <a16:creationId xmlns:a16="http://schemas.microsoft.com/office/drawing/2014/main" id="{708CC21C-BFCE-F0F2-AD50-88F66B9829E3}"/>
              </a:ext>
            </a:extLst>
          </p:cNvPr>
          <p:cNvPicPr>
            <a:picLocks noChangeAspect="1"/>
          </p:cNvPicPr>
          <p:nvPr userDrawn="1"/>
        </p:nvPicPr>
        <p:blipFill>
          <a:blip r:embed="rId2"/>
          <a:stretch>
            <a:fillRect/>
          </a:stretch>
        </p:blipFill>
        <p:spPr>
          <a:xfrm>
            <a:off x="371377" y="6287711"/>
            <a:ext cx="3366600" cy="374791"/>
          </a:xfrm>
          <a:prstGeom prst="rect">
            <a:avLst/>
          </a:prstGeom>
        </p:spPr>
      </p:pic>
    </p:spTree>
    <p:extLst>
      <p:ext uri="{BB962C8B-B14F-4D97-AF65-F5344CB8AC3E}">
        <p14:creationId xmlns:p14="http://schemas.microsoft.com/office/powerpoint/2010/main" val="1052745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8F6AC-3F27-A7F2-513A-9EECF834E4C3}"/>
              </a:ext>
            </a:extLst>
          </p:cNvPr>
          <p:cNvSpPr>
            <a:spLocks noGrp="1"/>
          </p:cNvSpPr>
          <p:nvPr>
            <p:ph type="title"/>
          </p:nvPr>
        </p:nvSpPr>
        <p:spPr>
          <a:xfrm>
            <a:off x="720000" y="457200"/>
            <a:ext cx="405202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07579E-9A90-363F-B52C-D035B89D1FCB}"/>
              </a:ext>
            </a:extLst>
          </p:cNvPr>
          <p:cNvSpPr>
            <a:spLocks noGrp="1"/>
          </p:cNvSpPr>
          <p:nvPr>
            <p:ph type="pic" idx="1"/>
          </p:nvPr>
        </p:nvSpPr>
        <p:spPr>
          <a:xfrm>
            <a:off x="5183188" y="987425"/>
            <a:ext cx="633681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A7ABCB-FDDB-4467-390C-382552283411}"/>
              </a:ext>
            </a:extLst>
          </p:cNvPr>
          <p:cNvSpPr>
            <a:spLocks noGrp="1"/>
          </p:cNvSpPr>
          <p:nvPr>
            <p:ph type="body" sz="half" idx="2"/>
          </p:nvPr>
        </p:nvSpPr>
        <p:spPr>
          <a:xfrm>
            <a:off x="720000" y="2057400"/>
            <a:ext cx="40520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6" name="Footer Placeholder 5">
            <a:extLst>
              <a:ext uri="{FF2B5EF4-FFF2-40B4-BE49-F238E27FC236}">
                <a16:creationId xmlns:a16="http://schemas.microsoft.com/office/drawing/2014/main" id="{BAE0EA93-ACD2-6B5B-8739-45B89C1FF2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7FE948-877F-0391-B051-F9D69E871789}"/>
              </a:ext>
            </a:extLst>
          </p:cNvPr>
          <p:cNvSpPr>
            <a:spLocks noGrp="1"/>
          </p:cNvSpPr>
          <p:nvPr>
            <p:ph type="sldNum" sz="quarter" idx="12"/>
          </p:nvPr>
        </p:nvSpPr>
        <p:spPr/>
        <p:txBody>
          <a:bodyPr/>
          <a:lstStyle/>
          <a:p>
            <a:fld id="{21913917-F619-6443-A357-193644D88D39}" type="slidenum">
              <a:rPr lang="en-US" smtClean="0"/>
              <a:t>‹#›</a:t>
            </a:fld>
            <a:endParaRPr lang="en-US"/>
          </a:p>
        </p:txBody>
      </p:sp>
      <p:pic>
        <p:nvPicPr>
          <p:cNvPr id="10" name="Picture 9">
            <a:extLst>
              <a:ext uri="{FF2B5EF4-FFF2-40B4-BE49-F238E27FC236}">
                <a16:creationId xmlns:a16="http://schemas.microsoft.com/office/drawing/2014/main" id="{CBA5DCEC-8B23-DCB9-49D5-3D6DD3ADC53F}"/>
              </a:ext>
            </a:extLst>
          </p:cNvPr>
          <p:cNvPicPr>
            <a:picLocks noChangeAspect="1"/>
          </p:cNvPicPr>
          <p:nvPr userDrawn="1"/>
        </p:nvPicPr>
        <p:blipFill>
          <a:blip r:embed="rId2"/>
          <a:stretch>
            <a:fillRect/>
          </a:stretch>
        </p:blipFill>
        <p:spPr>
          <a:xfrm>
            <a:off x="371377" y="6287711"/>
            <a:ext cx="3366600" cy="374791"/>
          </a:xfrm>
          <a:prstGeom prst="rect">
            <a:avLst/>
          </a:prstGeom>
        </p:spPr>
      </p:pic>
    </p:spTree>
    <p:extLst>
      <p:ext uri="{BB962C8B-B14F-4D97-AF65-F5344CB8AC3E}">
        <p14:creationId xmlns:p14="http://schemas.microsoft.com/office/powerpoint/2010/main" val="35131034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E3B25-EFB2-8F38-C4FB-E663470E9F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4CF19D-A14A-A9B4-8D2A-AE5CD6523D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15B0ED5-2479-AD22-44A7-FE787D2B04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A8AF00-ECD8-8A69-B157-B519A4006B54}"/>
              </a:ext>
            </a:extLst>
          </p:cNvPr>
          <p:cNvSpPr>
            <a:spLocks noGrp="1"/>
          </p:cNvSpPr>
          <p:nvPr>
            <p:ph type="sldNum" sz="quarter" idx="12"/>
          </p:nvPr>
        </p:nvSpPr>
        <p:spPr/>
        <p:txBody>
          <a:bodyPr/>
          <a:lstStyle/>
          <a:p>
            <a:fld id="{21913917-F619-6443-A357-193644D88D39}" type="slidenum">
              <a:rPr lang="en-US" smtClean="0"/>
              <a:t>‹#›</a:t>
            </a:fld>
            <a:endParaRPr lang="en-US"/>
          </a:p>
        </p:txBody>
      </p:sp>
      <p:cxnSp>
        <p:nvCxnSpPr>
          <p:cNvPr id="8" name="Straight Connector 7">
            <a:extLst>
              <a:ext uri="{FF2B5EF4-FFF2-40B4-BE49-F238E27FC236}">
                <a16:creationId xmlns:a16="http://schemas.microsoft.com/office/drawing/2014/main" id="{0F65DAB6-A03F-AD7D-D4EE-59E6A238467F}"/>
              </a:ext>
            </a:extLst>
          </p:cNvPr>
          <p:cNvCxnSpPr>
            <a:cxnSpLocks/>
          </p:cNvCxnSpPr>
          <p:nvPr userDrawn="1"/>
        </p:nvCxnSpPr>
        <p:spPr>
          <a:xfrm>
            <a:off x="0" y="1512000"/>
            <a:ext cx="115200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3DD1978-4DF5-D286-2639-1666D827D31A}"/>
              </a:ext>
            </a:extLst>
          </p:cNvPr>
          <p:cNvPicPr>
            <a:picLocks noChangeAspect="1"/>
          </p:cNvPicPr>
          <p:nvPr userDrawn="1"/>
        </p:nvPicPr>
        <p:blipFill>
          <a:blip r:embed="rId2"/>
          <a:stretch>
            <a:fillRect/>
          </a:stretch>
        </p:blipFill>
        <p:spPr>
          <a:xfrm>
            <a:off x="371377" y="6287711"/>
            <a:ext cx="3366600" cy="374791"/>
          </a:xfrm>
          <a:prstGeom prst="rect">
            <a:avLst/>
          </a:prstGeom>
        </p:spPr>
      </p:pic>
    </p:spTree>
    <p:extLst>
      <p:ext uri="{BB962C8B-B14F-4D97-AF65-F5344CB8AC3E}">
        <p14:creationId xmlns:p14="http://schemas.microsoft.com/office/powerpoint/2010/main" val="2752771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6B4BF3B-7BC4-10A7-91CB-23B1E608B37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439633-B97C-8C3A-B4AA-BA4FC20427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C35378A-0DC4-960A-4FDA-A82D90E7F2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E807E5-8ED1-D0D4-EFA6-0330EE4CDD6B}"/>
              </a:ext>
            </a:extLst>
          </p:cNvPr>
          <p:cNvSpPr>
            <a:spLocks noGrp="1"/>
          </p:cNvSpPr>
          <p:nvPr>
            <p:ph type="sldNum" sz="quarter" idx="12"/>
          </p:nvPr>
        </p:nvSpPr>
        <p:spPr/>
        <p:txBody>
          <a:bodyPr/>
          <a:lstStyle/>
          <a:p>
            <a:fld id="{21913917-F619-6443-A357-193644D88D39}" type="slidenum">
              <a:rPr lang="en-US" smtClean="0"/>
              <a:t>‹#›</a:t>
            </a:fld>
            <a:endParaRPr lang="en-US"/>
          </a:p>
        </p:txBody>
      </p:sp>
      <p:pic>
        <p:nvPicPr>
          <p:cNvPr id="7" name="Picture 6">
            <a:extLst>
              <a:ext uri="{FF2B5EF4-FFF2-40B4-BE49-F238E27FC236}">
                <a16:creationId xmlns:a16="http://schemas.microsoft.com/office/drawing/2014/main" id="{51D5DADC-D6A8-9F37-B537-953F41A98D76}"/>
              </a:ext>
            </a:extLst>
          </p:cNvPr>
          <p:cNvPicPr>
            <a:picLocks noChangeAspect="1"/>
          </p:cNvPicPr>
          <p:nvPr userDrawn="1"/>
        </p:nvPicPr>
        <p:blipFill>
          <a:blip r:embed="rId2"/>
          <a:stretch>
            <a:fillRect/>
          </a:stretch>
        </p:blipFill>
        <p:spPr>
          <a:xfrm>
            <a:off x="371377" y="6287711"/>
            <a:ext cx="3366600" cy="374791"/>
          </a:xfrm>
          <a:prstGeom prst="rect">
            <a:avLst/>
          </a:prstGeom>
        </p:spPr>
      </p:pic>
    </p:spTree>
    <p:extLst>
      <p:ext uri="{BB962C8B-B14F-4D97-AF65-F5344CB8AC3E}">
        <p14:creationId xmlns:p14="http://schemas.microsoft.com/office/powerpoint/2010/main" val="3160064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8B21A-E9CE-C50F-54A1-27EFFDC026B5}"/>
              </a:ext>
            </a:extLst>
          </p:cNvPr>
          <p:cNvSpPr>
            <a:spLocks noGrp="1"/>
          </p:cNvSpPr>
          <p:nvPr>
            <p:ph type="title"/>
          </p:nvPr>
        </p:nvSpPr>
        <p:spPr>
          <a:ln w="12700">
            <a:noFill/>
            <a:extLst>
              <a:ext uri="{C807C97D-BFC1-408E-A445-0C87EB9F89A2}">
                <ask:lineSketchStyleProps xmlns:ask="http://schemas.microsoft.com/office/drawing/2018/sketchyshapes">
                  <ask:type>
                    <ask:lineSketchNone/>
                  </ask:type>
                </ask:lineSketchStyleProps>
              </a:ext>
            </a:extLst>
          </a:ln>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674A338-F51F-D7F7-E4BE-5E0052B8AE98}"/>
              </a:ext>
            </a:extLst>
          </p:cNvPr>
          <p:cNvSpPr>
            <a:spLocks noGrp="1"/>
          </p:cNvSpPr>
          <p:nvPr>
            <p:ph idx="1"/>
          </p:nvPr>
        </p:nvSpPr>
        <p:spPr/>
        <p:txBody>
          <a:bodyPr/>
          <a:lstStyle>
            <a:lvl1pPr>
              <a:defRPr>
                <a:solidFill>
                  <a:srgbClr val="1C1C1C"/>
                </a:solidFill>
              </a:defRPr>
            </a:lvl1pPr>
            <a:lvl2pPr>
              <a:defRPr>
                <a:solidFill>
                  <a:srgbClr val="1C1C1C"/>
                </a:solidFill>
              </a:defRPr>
            </a:lvl2pPr>
            <a:lvl3pPr>
              <a:defRPr>
                <a:solidFill>
                  <a:srgbClr val="1C1C1C"/>
                </a:solidFill>
              </a:defRPr>
            </a:lvl3pPr>
            <a:lvl4pPr>
              <a:defRPr>
                <a:solidFill>
                  <a:srgbClr val="1C1C1C"/>
                </a:solidFill>
              </a:defRPr>
            </a:lvl4pPr>
            <a:lvl5pPr>
              <a:defRPr>
                <a:solidFill>
                  <a:srgbClr val="1C1C1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8F2CC61E-8324-F6D2-15D9-FDDFBCB353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50B3EE-3EF0-76C0-BAB7-1BFCCF9592F2}"/>
              </a:ext>
            </a:extLst>
          </p:cNvPr>
          <p:cNvSpPr>
            <a:spLocks noGrp="1"/>
          </p:cNvSpPr>
          <p:nvPr>
            <p:ph type="sldNum" sz="quarter" idx="12"/>
          </p:nvPr>
        </p:nvSpPr>
        <p:spPr/>
        <p:txBody>
          <a:bodyPr/>
          <a:lstStyle/>
          <a:p>
            <a:fld id="{21913917-F619-6443-A357-193644D88D39}" type="slidenum">
              <a:rPr lang="en-US" smtClean="0"/>
              <a:t>‹#›</a:t>
            </a:fld>
            <a:endParaRPr lang="en-US"/>
          </a:p>
        </p:txBody>
      </p:sp>
      <p:cxnSp>
        <p:nvCxnSpPr>
          <p:cNvPr id="7" name="Straight Connector 6">
            <a:extLst>
              <a:ext uri="{FF2B5EF4-FFF2-40B4-BE49-F238E27FC236}">
                <a16:creationId xmlns:a16="http://schemas.microsoft.com/office/drawing/2014/main" id="{C691E81D-FF7F-F406-7CED-B0C525CE1B84}"/>
              </a:ext>
            </a:extLst>
          </p:cNvPr>
          <p:cNvCxnSpPr>
            <a:cxnSpLocks/>
          </p:cNvCxnSpPr>
          <p:nvPr userDrawn="1"/>
        </p:nvCxnSpPr>
        <p:spPr>
          <a:xfrm>
            <a:off x="0" y="1512000"/>
            <a:ext cx="115200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35552AE4-9967-5371-6717-F44DB7AA4A05}"/>
              </a:ext>
            </a:extLst>
          </p:cNvPr>
          <p:cNvPicPr>
            <a:picLocks noChangeAspect="1"/>
          </p:cNvPicPr>
          <p:nvPr userDrawn="1"/>
        </p:nvPicPr>
        <p:blipFill>
          <a:blip r:embed="rId2"/>
          <a:stretch>
            <a:fillRect/>
          </a:stretch>
        </p:blipFill>
        <p:spPr>
          <a:xfrm>
            <a:off x="370800" y="6287711"/>
            <a:ext cx="3366600" cy="374791"/>
          </a:xfrm>
          <a:prstGeom prst="rect">
            <a:avLst/>
          </a:prstGeom>
        </p:spPr>
      </p:pic>
    </p:spTree>
    <p:extLst>
      <p:ext uri="{BB962C8B-B14F-4D97-AF65-F5344CB8AC3E}">
        <p14:creationId xmlns:p14="http://schemas.microsoft.com/office/powerpoint/2010/main" val="943473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8B8F2-B527-D2C7-B926-1EA5DEE73AD4}"/>
              </a:ext>
            </a:extLst>
          </p:cNvPr>
          <p:cNvSpPr>
            <a:spLocks noGrp="1"/>
          </p:cNvSpPr>
          <p:nvPr>
            <p:ph type="title"/>
          </p:nvPr>
        </p:nvSpPr>
        <p:spPr>
          <a:xfrm>
            <a:off x="720000" y="1709738"/>
            <a:ext cx="108000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C48875F0-A4D4-8C00-CBAD-887D276FD6AD}"/>
              </a:ext>
            </a:extLst>
          </p:cNvPr>
          <p:cNvSpPr>
            <a:spLocks noGrp="1"/>
          </p:cNvSpPr>
          <p:nvPr>
            <p:ph type="body" idx="1"/>
          </p:nvPr>
        </p:nvSpPr>
        <p:spPr>
          <a:xfrm>
            <a:off x="720000" y="4589463"/>
            <a:ext cx="10800000" cy="1500187"/>
          </a:xfrm>
        </p:spPr>
        <p:txBody>
          <a:bodyPr/>
          <a:lstStyle>
            <a:lvl1pPr marL="0" indent="0">
              <a:buNone/>
              <a:defRPr sz="2400">
                <a:solidFill>
                  <a:schemeClr val="accent3"/>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B484E21C-CE20-FCEE-855D-7331A6C505BB}"/>
              </a:ext>
            </a:extLst>
          </p:cNvPr>
          <p:cNvSpPr>
            <a:spLocks noGrp="1"/>
          </p:cNvSpPr>
          <p:nvPr>
            <p:ph type="dt" sz="half" idx="10"/>
          </p:nvPr>
        </p:nvSpPr>
        <p:spPr/>
        <p:txBody>
          <a:bodyPr/>
          <a:lstStyle/>
          <a:p>
            <a:fld id="{3C819EB0-C4EA-2443-9D6A-B8E02BABCB28}" type="datetimeFigureOut">
              <a:rPr lang="en-US" smtClean="0"/>
              <a:t>8/19/22</a:t>
            </a:fld>
            <a:endParaRPr lang="en-US"/>
          </a:p>
        </p:txBody>
      </p:sp>
      <p:sp>
        <p:nvSpPr>
          <p:cNvPr id="5" name="Footer Placeholder 4">
            <a:extLst>
              <a:ext uri="{FF2B5EF4-FFF2-40B4-BE49-F238E27FC236}">
                <a16:creationId xmlns:a16="http://schemas.microsoft.com/office/drawing/2014/main" id="{04383B56-D1D7-DBD6-A946-62B195229F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0686E0-07C7-DBCD-4BCD-C54FA96155EB}"/>
              </a:ext>
            </a:extLst>
          </p:cNvPr>
          <p:cNvSpPr>
            <a:spLocks noGrp="1"/>
          </p:cNvSpPr>
          <p:nvPr>
            <p:ph type="sldNum" sz="quarter" idx="12"/>
          </p:nvPr>
        </p:nvSpPr>
        <p:spPr/>
        <p:txBody>
          <a:bodyPr/>
          <a:lstStyle/>
          <a:p>
            <a:fld id="{21913917-F619-6443-A357-193644D88D39}" type="slidenum">
              <a:rPr lang="en-US" smtClean="0"/>
              <a:t>‹#›</a:t>
            </a:fld>
            <a:endParaRPr lang="en-US"/>
          </a:p>
        </p:txBody>
      </p:sp>
      <p:cxnSp>
        <p:nvCxnSpPr>
          <p:cNvPr id="7" name="Straight Connector 6">
            <a:extLst>
              <a:ext uri="{FF2B5EF4-FFF2-40B4-BE49-F238E27FC236}">
                <a16:creationId xmlns:a16="http://schemas.microsoft.com/office/drawing/2014/main" id="{9B698232-5190-2DBC-609D-CFAAB92863F9}"/>
              </a:ext>
            </a:extLst>
          </p:cNvPr>
          <p:cNvCxnSpPr>
            <a:cxnSpLocks/>
          </p:cNvCxnSpPr>
          <p:nvPr userDrawn="1"/>
        </p:nvCxnSpPr>
        <p:spPr>
          <a:xfrm>
            <a:off x="0" y="4572000"/>
            <a:ext cx="115200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2698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ECCED-36ED-0E28-5475-41B5F9F6A9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21B1E7-8200-92F5-7C62-90C180601BF1}"/>
              </a:ext>
            </a:extLst>
          </p:cNvPr>
          <p:cNvSpPr>
            <a:spLocks noGrp="1"/>
          </p:cNvSpPr>
          <p:nvPr>
            <p:ph sz="half" idx="1"/>
          </p:nvPr>
        </p:nvSpPr>
        <p:spPr>
          <a:xfrm>
            <a:off x="720000" y="1825625"/>
            <a:ext cx="5181600" cy="4351338"/>
          </a:xfrm>
        </p:spPr>
        <p:txBody>
          <a:bodyPr/>
          <a:lstStyle>
            <a:lvl1pPr>
              <a:defRPr>
                <a:solidFill>
                  <a:srgbClr val="1C1C1C"/>
                </a:solidFill>
              </a:defRPr>
            </a:lvl1pPr>
            <a:lvl2pPr>
              <a:defRPr>
                <a:solidFill>
                  <a:srgbClr val="1C1C1C"/>
                </a:solidFill>
              </a:defRPr>
            </a:lvl2pPr>
            <a:lvl3pPr>
              <a:defRPr>
                <a:solidFill>
                  <a:srgbClr val="1C1C1C"/>
                </a:solidFill>
              </a:defRPr>
            </a:lvl3pPr>
            <a:lvl4pPr>
              <a:defRPr>
                <a:solidFill>
                  <a:srgbClr val="1C1C1C"/>
                </a:solidFill>
              </a:defRPr>
            </a:lvl4pPr>
            <a:lvl5pPr>
              <a:defRPr>
                <a:solidFill>
                  <a:srgbClr val="1C1C1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2FDCB4-12AC-9206-38F4-151137115EF6}"/>
              </a:ext>
            </a:extLst>
          </p:cNvPr>
          <p:cNvSpPr>
            <a:spLocks noGrp="1"/>
          </p:cNvSpPr>
          <p:nvPr>
            <p:ph sz="half" idx="2"/>
          </p:nvPr>
        </p:nvSpPr>
        <p:spPr>
          <a:xfrm>
            <a:off x="6339500" y="1825625"/>
            <a:ext cx="5181600" cy="4351338"/>
          </a:xfrm>
        </p:spPr>
        <p:txBody>
          <a:bodyPr/>
          <a:lstStyle>
            <a:lvl1pPr>
              <a:defRPr>
                <a:solidFill>
                  <a:srgbClr val="1C1C1C"/>
                </a:solidFill>
              </a:defRPr>
            </a:lvl1pPr>
            <a:lvl2pPr>
              <a:defRPr>
                <a:solidFill>
                  <a:srgbClr val="1C1C1C"/>
                </a:solidFill>
              </a:defRPr>
            </a:lvl2pPr>
            <a:lvl3pPr>
              <a:defRPr>
                <a:solidFill>
                  <a:srgbClr val="1C1C1C"/>
                </a:solidFill>
              </a:defRPr>
            </a:lvl3pPr>
            <a:lvl4pPr>
              <a:defRPr>
                <a:solidFill>
                  <a:srgbClr val="1C1C1C"/>
                </a:solidFill>
              </a:defRPr>
            </a:lvl4pPr>
            <a:lvl5pPr>
              <a:defRPr>
                <a:solidFill>
                  <a:srgbClr val="1C1C1C"/>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a:extLst>
              <a:ext uri="{FF2B5EF4-FFF2-40B4-BE49-F238E27FC236}">
                <a16:creationId xmlns:a16="http://schemas.microsoft.com/office/drawing/2014/main" id="{48C05408-7859-E74E-C5E5-09319DBCFE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FF78CD-A205-B981-3DA5-68CD11F9798E}"/>
              </a:ext>
            </a:extLst>
          </p:cNvPr>
          <p:cNvSpPr>
            <a:spLocks noGrp="1"/>
          </p:cNvSpPr>
          <p:nvPr>
            <p:ph type="sldNum" sz="quarter" idx="12"/>
          </p:nvPr>
        </p:nvSpPr>
        <p:spPr>
          <a:xfrm>
            <a:off x="8776800" y="6356350"/>
            <a:ext cx="2743200" cy="365125"/>
          </a:xfrm>
        </p:spPr>
        <p:txBody>
          <a:bodyPr/>
          <a:lstStyle/>
          <a:p>
            <a:fld id="{21913917-F619-6443-A357-193644D88D39}" type="slidenum">
              <a:rPr lang="en-US" smtClean="0"/>
              <a:t>‹#›</a:t>
            </a:fld>
            <a:endParaRPr lang="en-US"/>
          </a:p>
        </p:txBody>
      </p:sp>
      <p:cxnSp>
        <p:nvCxnSpPr>
          <p:cNvPr id="11" name="Straight Connector 10">
            <a:extLst>
              <a:ext uri="{FF2B5EF4-FFF2-40B4-BE49-F238E27FC236}">
                <a16:creationId xmlns:a16="http://schemas.microsoft.com/office/drawing/2014/main" id="{9D7F2458-C83F-EAB2-B4F2-2ED10EBD0772}"/>
              </a:ext>
            </a:extLst>
          </p:cNvPr>
          <p:cNvCxnSpPr>
            <a:cxnSpLocks/>
          </p:cNvCxnSpPr>
          <p:nvPr userDrawn="1"/>
        </p:nvCxnSpPr>
        <p:spPr>
          <a:xfrm>
            <a:off x="0" y="1512000"/>
            <a:ext cx="115200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8DE2E146-6B9A-8591-7535-1F9116B9C456}"/>
              </a:ext>
            </a:extLst>
          </p:cNvPr>
          <p:cNvPicPr>
            <a:picLocks noChangeAspect="1"/>
          </p:cNvPicPr>
          <p:nvPr userDrawn="1"/>
        </p:nvPicPr>
        <p:blipFill>
          <a:blip r:embed="rId2"/>
          <a:stretch>
            <a:fillRect/>
          </a:stretch>
        </p:blipFill>
        <p:spPr>
          <a:xfrm>
            <a:off x="371377" y="6287711"/>
            <a:ext cx="3366600" cy="374791"/>
          </a:xfrm>
          <a:prstGeom prst="rect">
            <a:avLst/>
          </a:prstGeom>
        </p:spPr>
      </p:pic>
    </p:spTree>
    <p:extLst>
      <p:ext uri="{BB962C8B-B14F-4D97-AF65-F5344CB8AC3E}">
        <p14:creationId xmlns:p14="http://schemas.microsoft.com/office/powerpoint/2010/main" val="2504022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477AC-6CB4-ADBD-C94D-8E4EAB0D70FC}"/>
              </a:ext>
            </a:extLst>
          </p:cNvPr>
          <p:cNvSpPr>
            <a:spLocks noGrp="1"/>
          </p:cNvSpPr>
          <p:nvPr>
            <p:ph type="title"/>
          </p:nvPr>
        </p:nvSpPr>
        <p:spPr>
          <a:xfrm>
            <a:off x="720000" y="365125"/>
            <a:ext cx="108000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F5E128-FCEC-8789-6109-6C76C8AD6020}"/>
              </a:ext>
            </a:extLst>
          </p:cNvPr>
          <p:cNvSpPr>
            <a:spLocks noGrp="1"/>
          </p:cNvSpPr>
          <p:nvPr>
            <p:ph type="body" idx="1"/>
          </p:nvPr>
        </p:nvSpPr>
        <p:spPr>
          <a:xfrm>
            <a:off x="720000" y="1681163"/>
            <a:ext cx="5157787" cy="823912"/>
          </a:xfrm>
        </p:spPr>
        <p:txBody>
          <a:bodyPr anchor="b"/>
          <a:lstStyle>
            <a:lvl1pPr marL="0" indent="0">
              <a:buNone/>
              <a:defRPr sz="2400" b="1" i="0">
                <a:latin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E53C10-10A1-ED59-B6A5-E544CDE4088C}"/>
              </a:ext>
            </a:extLst>
          </p:cNvPr>
          <p:cNvSpPr>
            <a:spLocks noGrp="1"/>
          </p:cNvSpPr>
          <p:nvPr>
            <p:ph sz="half" idx="2"/>
          </p:nvPr>
        </p:nvSpPr>
        <p:spPr>
          <a:xfrm>
            <a:off x="72000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D546A3-8C0E-5627-DDCC-51B7DFC433FB}"/>
              </a:ext>
            </a:extLst>
          </p:cNvPr>
          <p:cNvSpPr>
            <a:spLocks noGrp="1"/>
          </p:cNvSpPr>
          <p:nvPr>
            <p:ph type="body" sz="quarter" idx="3"/>
          </p:nvPr>
        </p:nvSpPr>
        <p:spPr>
          <a:xfrm>
            <a:off x="6172200" y="1681163"/>
            <a:ext cx="5347800" cy="823912"/>
          </a:xfrm>
        </p:spPr>
        <p:txBody>
          <a:bodyPr anchor="b"/>
          <a:lstStyle>
            <a:lvl1pPr marL="0" indent="0">
              <a:buNone/>
              <a:defRPr sz="2400" b="1" i="0">
                <a:latin typeface="Source Sans Pro"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C75ECC-F58C-1335-0F73-3DEE437E3737}"/>
              </a:ext>
            </a:extLst>
          </p:cNvPr>
          <p:cNvSpPr>
            <a:spLocks noGrp="1"/>
          </p:cNvSpPr>
          <p:nvPr>
            <p:ph sz="quarter" idx="4"/>
          </p:nvPr>
        </p:nvSpPr>
        <p:spPr>
          <a:xfrm>
            <a:off x="6172200" y="2505075"/>
            <a:ext cx="534780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36BAB5C0-AFD3-DA5E-7F0D-D943BF6C28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87D3CF-A559-0BB5-41CC-5AEBD15C5FE6}"/>
              </a:ext>
            </a:extLst>
          </p:cNvPr>
          <p:cNvSpPr>
            <a:spLocks noGrp="1"/>
          </p:cNvSpPr>
          <p:nvPr>
            <p:ph type="sldNum" sz="quarter" idx="12"/>
          </p:nvPr>
        </p:nvSpPr>
        <p:spPr/>
        <p:txBody>
          <a:bodyPr/>
          <a:lstStyle/>
          <a:p>
            <a:fld id="{21913917-F619-6443-A357-193644D88D39}" type="slidenum">
              <a:rPr lang="en-US" smtClean="0"/>
              <a:t>‹#›</a:t>
            </a:fld>
            <a:endParaRPr lang="en-US"/>
          </a:p>
        </p:txBody>
      </p:sp>
      <p:cxnSp>
        <p:nvCxnSpPr>
          <p:cNvPr id="11" name="Straight Connector 10">
            <a:extLst>
              <a:ext uri="{FF2B5EF4-FFF2-40B4-BE49-F238E27FC236}">
                <a16:creationId xmlns:a16="http://schemas.microsoft.com/office/drawing/2014/main" id="{18ABD458-7709-62EB-965C-2F35F9CF2E70}"/>
              </a:ext>
            </a:extLst>
          </p:cNvPr>
          <p:cNvCxnSpPr>
            <a:cxnSpLocks/>
          </p:cNvCxnSpPr>
          <p:nvPr userDrawn="1"/>
        </p:nvCxnSpPr>
        <p:spPr>
          <a:xfrm>
            <a:off x="0" y="1512000"/>
            <a:ext cx="115200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A1BC25E-8580-4CBC-D1CD-EADC5C18D2AB}"/>
              </a:ext>
            </a:extLst>
          </p:cNvPr>
          <p:cNvPicPr>
            <a:picLocks noChangeAspect="1"/>
          </p:cNvPicPr>
          <p:nvPr userDrawn="1"/>
        </p:nvPicPr>
        <p:blipFill>
          <a:blip r:embed="rId2"/>
          <a:stretch>
            <a:fillRect/>
          </a:stretch>
        </p:blipFill>
        <p:spPr>
          <a:xfrm>
            <a:off x="371377" y="6287711"/>
            <a:ext cx="3366600" cy="374791"/>
          </a:xfrm>
          <a:prstGeom prst="rect">
            <a:avLst/>
          </a:prstGeom>
        </p:spPr>
      </p:pic>
    </p:spTree>
    <p:extLst>
      <p:ext uri="{BB962C8B-B14F-4D97-AF65-F5344CB8AC3E}">
        <p14:creationId xmlns:p14="http://schemas.microsoft.com/office/powerpoint/2010/main" val="1282585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9FAA5-974A-DF94-35DA-630FA13A1FC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C7035F00-5707-DE79-40DC-5808478235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656F23-9741-F964-6A99-C5448ACB32C9}"/>
              </a:ext>
            </a:extLst>
          </p:cNvPr>
          <p:cNvSpPr>
            <a:spLocks noGrp="1"/>
          </p:cNvSpPr>
          <p:nvPr>
            <p:ph type="sldNum" sz="quarter" idx="12"/>
          </p:nvPr>
        </p:nvSpPr>
        <p:spPr/>
        <p:txBody>
          <a:bodyPr/>
          <a:lstStyle/>
          <a:p>
            <a:fld id="{21913917-F619-6443-A357-193644D88D39}" type="slidenum">
              <a:rPr lang="en-US" smtClean="0"/>
              <a:t>‹#›</a:t>
            </a:fld>
            <a:endParaRPr lang="en-US"/>
          </a:p>
        </p:txBody>
      </p:sp>
      <p:cxnSp>
        <p:nvCxnSpPr>
          <p:cNvPr id="7" name="Straight Connector 6">
            <a:extLst>
              <a:ext uri="{FF2B5EF4-FFF2-40B4-BE49-F238E27FC236}">
                <a16:creationId xmlns:a16="http://schemas.microsoft.com/office/drawing/2014/main" id="{EFD4611A-9BDA-1953-B6C4-F503F37F8AEE}"/>
              </a:ext>
            </a:extLst>
          </p:cNvPr>
          <p:cNvCxnSpPr>
            <a:cxnSpLocks/>
          </p:cNvCxnSpPr>
          <p:nvPr userDrawn="1"/>
        </p:nvCxnSpPr>
        <p:spPr>
          <a:xfrm>
            <a:off x="0" y="1512000"/>
            <a:ext cx="115200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27677C9A-4B04-6E39-A18E-FF0423EF3826}"/>
              </a:ext>
            </a:extLst>
          </p:cNvPr>
          <p:cNvPicPr>
            <a:picLocks noChangeAspect="1"/>
          </p:cNvPicPr>
          <p:nvPr userDrawn="1"/>
        </p:nvPicPr>
        <p:blipFill>
          <a:blip r:embed="rId2"/>
          <a:stretch>
            <a:fillRect/>
          </a:stretch>
        </p:blipFill>
        <p:spPr>
          <a:xfrm>
            <a:off x="371377" y="6287711"/>
            <a:ext cx="3366600" cy="374791"/>
          </a:xfrm>
          <a:prstGeom prst="rect">
            <a:avLst/>
          </a:prstGeom>
        </p:spPr>
      </p:pic>
    </p:spTree>
    <p:extLst>
      <p:ext uri="{BB962C8B-B14F-4D97-AF65-F5344CB8AC3E}">
        <p14:creationId xmlns:p14="http://schemas.microsoft.com/office/powerpoint/2010/main" val="1366048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695C84-22E4-D88D-0110-7DA622DC7AAD}"/>
              </a:ext>
            </a:extLst>
          </p:cNvPr>
          <p:cNvSpPr>
            <a:spLocks noGrp="1"/>
          </p:cNvSpPr>
          <p:nvPr>
            <p:ph type="dt" sz="half" idx="10"/>
          </p:nvPr>
        </p:nvSpPr>
        <p:spPr/>
        <p:txBody>
          <a:bodyPr/>
          <a:lstStyle/>
          <a:p>
            <a:fld id="{3C819EB0-C4EA-2443-9D6A-B8E02BABCB28}" type="datetimeFigureOut">
              <a:rPr lang="en-US" smtClean="0"/>
              <a:t>8/19/22</a:t>
            </a:fld>
            <a:endParaRPr lang="en-US"/>
          </a:p>
        </p:txBody>
      </p:sp>
      <p:sp>
        <p:nvSpPr>
          <p:cNvPr id="3" name="Footer Placeholder 2">
            <a:extLst>
              <a:ext uri="{FF2B5EF4-FFF2-40B4-BE49-F238E27FC236}">
                <a16:creationId xmlns:a16="http://schemas.microsoft.com/office/drawing/2014/main" id="{6BDFD434-EE1F-F57E-C287-9F643E6817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5A0841-5B86-AE52-FD23-A438A1905073}"/>
              </a:ext>
            </a:extLst>
          </p:cNvPr>
          <p:cNvSpPr>
            <a:spLocks noGrp="1"/>
          </p:cNvSpPr>
          <p:nvPr>
            <p:ph type="sldNum" sz="quarter" idx="12"/>
          </p:nvPr>
        </p:nvSpPr>
        <p:spPr/>
        <p:txBody>
          <a:bodyPr/>
          <a:lstStyle/>
          <a:p>
            <a:fld id="{21913917-F619-6443-A357-193644D88D39}" type="slidenum">
              <a:rPr lang="en-US" smtClean="0"/>
              <a:t>‹#›</a:t>
            </a:fld>
            <a:endParaRPr lang="en-US"/>
          </a:p>
        </p:txBody>
      </p:sp>
    </p:spTree>
    <p:extLst>
      <p:ext uri="{BB962C8B-B14F-4D97-AF65-F5344CB8AC3E}">
        <p14:creationId xmlns:p14="http://schemas.microsoft.com/office/powerpoint/2010/main" val="2849632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695C84-22E4-D88D-0110-7DA622DC7AAD}"/>
              </a:ext>
            </a:extLst>
          </p:cNvPr>
          <p:cNvSpPr>
            <a:spLocks noGrp="1"/>
          </p:cNvSpPr>
          <p:nvPr>
            <p:ph type="dt" sz="half" idx="10"/>
          </p:nvPr>
        </p:nvSpPr>
        <p:spPr/>
        <p:txBody>
          <a:bodyPr/>
          <a:lstStyle/>
          <a:p>
            <a:fld id="{3C819EB0-C4EA-2443-9D6A-B8E02BABCB28}" type="datetimeFigureOut">
              <a:rPr lang="en-US" smtClean="0"/>
              <a:t>8/19/22</a:t>
            </a:fld>
            <a:endParaRPr lang="en-US"/>
          </a:p>
        </p:txBody>
      </p:sp>
      <p:sp>
        <p:nvSpPr>
          <p:cNvPr id="3" name="Footer Placeholder 2">
            <a:extLst>
              <a:ext uri="{FF2B5EF4-FFF2-40B4-BE49-F238E27FC236}">
                <a16:creationId xmlns:a16="http://schemas.microsoft.com/office/drawing/2014/main" id="{6BDFD434-EE1F-F57E-C287-9F643E6817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5A0841-5B86-AE52-FD23-A438A1905073}"/>
              </a:ext>
            </a:extLst>
          </p:cNvPr>
          <p:cNvSpPr>
            <a:spLocks noGrp="1"/>
          </p:cNvSpPr>
          <p:nvPr>
            <p:ph type="sldNum" sz="quarter" idx="12"/>
          </p:nvPr>
        </p:nvSpPr>
        <p:spPr/>
        <p:txBody>
          <a:bodyPr/>
          <a:lstStyle/>
          <a:p>
            <a:fld id="{21913917-F619-6443-A357-193644D88D39}" type="slidenum">
              <a:rPr lang="en-US" smtClean="0"/>
              <a:t>‹#›</a:t>
            </a:fld>
            <a:endParaRPr lang="en-US"/>
          </a:p>
        </p:txBody>
      </p:sp>
      <p:pic>
        <p:nvPicPr>
          <p:cNvPr id="5" name="Picture 4">
            <a:extLst>
              <a:ext uri="{FF2B5EF4-FFF2-40B4-BE49-F238E27FC236}">
                <a16:creationId xmlns:a16="http://schemas.microsoft.com/office/drawing/2014/main" id="{85379907-C6EA-32FF-4A09-74354CF1B22D}"/>
              </a:ext>
            </a:extLst>
          </p:cNvPr>
          <p:cNvPicPr>
            <a:picLocks noChangeAspect="1"/>
          </p:cNvPicPr>
          <p:nvPr userDrawn="1"/>
        </p:nvPicPr>
        <p:blipFill>
          <a:blip r:embed="rId2"/>
          <a:stretch>
            <a:fillRect/>
          </a:stretch>
        </p:blipFill>
        <p:spPr>
          <a:xfrm>
            <a:off x="5113649" y="-1028879"/>
            <a:ext cx="8102600" cy="8115300"/>
          </a:xfrm>
          <a:prstGeom prst="rect">
            <a:avLst/>
          </a:prstGeom>
        </p:spPr>
      </p:pic>
      <p:pic>
        <p:nvPicPr>
          <p:cNvPr id="7" name="Picture 6">
            <a:extLst>
              <a:ext uri="{FF2B5EF4-FFF2-40B4-BE49-F238E27FC236}">
                <a16:creationId xmlns:a16="http://schemas.microsoft.com/office/drawing/2014/main" id="{9B822F9B-94CD-10C8-E939-662B6D03ED49}"/>
              </a:ext>
            </a:extLst>
          </p:cNvPr>
          <p:cNvPicPr>
            <a:picLocks noChangeAspect="1"/>
          </p:cNvPicPr>
          <p:nvPr userDrawn="1"/>
        </p:nvPicPr>
        <p:blipFill>
          <a:blip r:embed="rId3"/>
          <a:stretch>
            <a:fillRect/>
          </a:stretch>
        </p:blipFill>
        <p:spPr>
          <a:xfrm>
            <a:off x="3195674" y="518020"/>
            <a:ext cx="4495800" cy="4508500"/>
          </a:xfrm>
          <a:prstGeom prst="rect">
            <a:avLst/>
          </a:prstGeom>
        </p:spPr>
      </p:pic>
      <p:sp>
        <p:nvSpPr>
          <p:cNvPr id="8" name="Oval 7">
            <a:extLst>
              <a:ext uri="{FF2B5EF4-FFF2-40B4-BE49-F238E27FC236}">
                <a16:creationId xmlns:a16="http://schemas.microsoft.com/office/drawing/2014/main" id="{ED9C2FCA-ECD7-6316-454D-31B413497022}"/>
              </a:ext>
            </a:extLst>
          </p:cNvPr>
          <p:cNvSpPr/>
          <p:nvPr userDrawn="1"/>
        </p:nvSpPr>
        <p:spPr>
          <a:xfrm>
            <a:off x="331474" y="279077"/>
            <a:ext cx="1213751" cy="121375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D6CF386-A8D1-32D4-0B61-FF7908713BEC}"/>
              </a:ext>
            </a:extLst>
          </p:cNvPr>
          <p:cNvSpPr/>
          <p:nvPr userDrawn="1"/>
        </p:nvSpPr>
        <p:spPr>
          <a:xfrm>
            <a:off x="1763574" y="279077"/>
            <a:ext cx="1213751" cy="12137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010265C7-E6D2-1664-2298-C6FEAC3D78B8}"/>
              </a:ext>
            </a:extLst>
          </p:cNvPr>
          <p:cNvPicPr>
            <a:picLocks noChangeAspect="1"/>
          </p:cNvPicPr>
          <p:nvPr userDrawn="1"/>
        </p:nvPicPr>
        <p:blipFill>
          <a:blip r:embed="rId4"/>
          <a:stretch>
            <a:fillRect/>
          </a:stretch>
        </p:blipFill>
        <p:spPr>
          <a:xfrm>
            <a:off x="376825" y="1854021"/>
            <a:ext cx="2336800" cy="2349500"/>
          </a:xfrm>
          <a:prstGeom prst="rect">
            <a:avLst/>
          </a:prstGeom>
        </p:spPr>
      </p:pic>
    </p:spTree>
    <p:extLst>
      <p:ext uri="{BB962C8B-B14F-4D97-AF65-F5344CB8AC3E}">
        <p14:creationId xmlns:p14="http://schemas.microsoft.com/office/powerpoint/2010/main" val="524070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Blank">
    <p:bg>
      <p:bgRef idx="1001">
        <a:schemeClr val="bg2"/>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695C84-22E4-D88D-0110-7DA622DC7AAD}"/>
              </a:ext>
            </a:extLst>
          </p:cNvPr>
          <p:cNvSpPr>
            <a:spLocks noGrp="1"/>
          </p:cNvSpPr>
          <p:nvPr>
            <p:ph type="dt" sz="half" idx="10"/>
          </p:nvPr>
        </p:nvSpPr>
        <p:spPr/>
        <p:txBody>
          <a:bodyPr/>
          <a:lstStyle/>
          <a:p>
            <a:fld id="{3C819EB0-C4EA-2443-9D6A-B8E02BABCB28}" type="datetimeFigureOut">
              <a:rPr lang="en-US" smtClean="0"/>
              <a:t>8/19/22</a:t>
            </a:fld>
            <a:endParaRPr lang="en-US"/>
          </a:p>
        </p:txBody>
      </p:sp>
      <p:sp>
        <p:nvSpPr>
          <p:cNvPr id="3" name="Footer Placeholder 2">
            <a:extLst>
              <a:ext uri="{FF2B5EF4-FFF2-40B4-BE49-F238E27FC236}">
                <a16:creationId xmlns:a16="http://schemas.microsoft.com/office/drawing/2014/main" id="{6BDFD434-EE1F-F57E-C287-9F643E68171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C5A0841-5B86-AE52-FD23-A438A1905073}"/>
              </a:ext>
            </a:extLst>
          </p:cNvPr>
          <p:cNvSpPr>
            <a:spLocks noGrp="1"/>
          </p:cNvSpPr>
          <p:nvPr>
            <p:ph type="sldNum" sz="quarter" idx="12"/>
          </p:nvPr>
        </p:nvSpPr>
        <p:spPr/>
        <p:txBody>
          <a:bodyPr/>
          <a:lstStyle/>
          <a:p>
            <a:fld id="{21913917-F619-6443-A357-193644D88D39}" type="slidenum">
              <a:rPr lang="en-US" smtClean="0"/>
              <a:t>‹#›</a:t>
            </a:fld>
            <a:endParaRPr lang="en-US"/>
          </a:p>
        </p:txBody>
      </p:sp>
      <p:sp>
        <p:nvSpPr>
          <p:cNvPr id="9" name="Oval 8">
            <a:extLst>
              <a:ext uri="{FF2B5EF4-FFF2-40B4-BE49-F238E27FC236}">
                <a16:creationId xmlns:a16="http://schemas.microsoft.com/office/drawing/2014/main" id="{DD6CF386-A8D1-32D4-0B61-FF7908713BEC}"/>
              </a:ext>
            </a:extLst>
          </p:cNvPr>
          <p:cNvSpPr/>
          <p:nvPr userDrawn="1"/>
        </p:nvSpPr>
        <p:spPr>
          <a:xfrm>
            <a:off x="259627" y="279077"/>
            <a:ext cx="1213751" cy="12137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39D90CFC-40FE-1A94-AB5C-5926BA2801E2}"/>
              </a:ext>
            </a:extLst>
          </p:cNvPr>
          <p:cNvPicPr>
            <a:picLocks noChangeAspect="1"/>
          </p:cNvPicPr>
          <p:nvPr userDrawn="1"/>
        </p:nvPicPr>
        <p:blipFill>
          <a:blip r:embed="rId2"/>
          <a:stretch>
            <a:fillRect/>
          </a:stretch>
        </p:blipFill>
        <p:spPr>
          <a:xfrm>
            <a:off x="1473378" y="279077"/>
            <a:ext cx="5943600" cy="5956300"/>
          </a:xfrm>
          <a:prstGeom prst="rect">
            <a:avLst/>
          </a:prstGeom>
        </p:spPr>
      </p:pic>
      <p:sp>
        <p:nvSpPr>
          <p:cNvPr id="10" name="TextBox 9">
            <a:extLst>
              <a:ext uri="{FF2B5EF4-FFF2-40B4-BE49-F238E27FC236}">
                <a16:creationId xmlns:a16="http://schemas.microsoft.com/office/drawing/2014/main" id="{05EE491B-CC0D-712B-DDEB-9B800F8BBCB5}"/>
              </a:ext>
            </a:extLst>
          </p:cNvPr>
          <p:cNvSpPr txBox="1"/>
          <p:nvPr userDrawn="1"/>
        </p:nvSpPr>
        <p:spPr>
          <a:xfrm>
            <a:off x="8181727" y="400436"/>
            <a:ext cx="898003" cy="1569660"/>
          </a:xfrm>
          <a:prstGeom prst="rect">
            <a:avLst/>
          </a:prstGeom>
          <a:noFill/>
        </p:spPr>
        <p:txBody>
          <a:bodyPr wrap="none" rtlCol="0">
            <a:spAutoFit/>
          </a:bodyPr>
          <a:lstStyle/>
          <a:p>
            <a:r>
              <a:rPr lang="en-US" sz="9600" b="1" dirty="0">
                <a:solidFill>
                  <a:schemeClr val="tx1"/>
                </a:solidFill>
                <a:latin typeface="Source Sans Pro Black" panose="020B0503030403020204" pitchFamily="34" charset="0"/>
              </a:rPr>
              <a:t>“</a:t>
            </a:r>
          </a:p>
        </p:txBody>
      </p:sp>
    </p:spTree>
    <p:extLst>
      <p:ext uri="{BB962C8B-B14F-4D97-AF65-F5344CB8AC3E}">
        <p14:creationId xmlns:p14="http://schemas.microsoft.com/office/powerpoint/2010/main" val="2198259326"/>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192F8C6-AB34-FE70-D426-562055FF61CD}"/>
              </a:ext>
            </a:extLst>
          </p:cNvPr>
          <p:cNvSpPr>
            <a:spLocks noGrp="1"/>
          </p:cNvSpPr>
          <p:nvPr>
            <p:ph type="title"/>
          </p:nvPr>
        </p:nvSpPr>
        <p:spPr>
          <a:xfrm>
            <a:off x="720000" y="365125"/>
            <a:ext cx="108000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1D863BE-2D75-C804-96F4-E3CA2B463616}"/>
              </a:ext>
            </a:extLst>
          </p:cNvPr>
          <p:cNvSpPr>
            <a:spLocks noGrp="1"/>
          </p:cNvSpPr>
          <p:nvPr>
            <p:ph type="body" idx="1"/>
          </p:nvPr>
        </p:nvSpPr>
        <p:spPr>
          <a:xfrm>
            <a:off x="720000" y="1825625"/>
            <a:ext cx="108000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05C6CE-59F3-68DE-8BB2-9D87C7EB7F08}"/>
              </a:ext>
            </a:extLst>
          </p:cNvPr>
          <p:cNvSpPr>
            <a:spLocks noGrp="1"/>
          </p:cNvSpPr>
          <p:nvPr>
            <p:ph type="dt" sz="half" idx="2"/>
          </p:nvPr>
        </p:nvSpPr>
        <p:spPr>
          <a:xfrm>
            <a:off x="720000" y="6356350"/>
            <a:ext cx="2743200" cy="365125"/>
          </a:xfrm>
          <a:prstGeom prst="rect">
            <a:avLst/>
          </a:prstGeom>
        </p:spPr>
        <p:txBody>
          <a:bodyPr vert="horz" lIns="91440" tIns="45720" rIns="91440" bIns="45720" rtlCol="0" anchor="ctr"/>
          <a:lstStyle>
            <a:lvl1pPr algn="l">
              <a:lnSpc>
                <a:spcPct val="112000"/>
              </a:lnSpc>
              <a:defRPr sz="1200">
                <a:solidFill>
                  <a:srgbClr val="0061AD"/>
                </a:solidFill>
                <a:latin typeface="Source Sans Pro" panose="020B0503030403020204" pitchFamily="34" charset="0"/>
              </a:defRPr>
            </a:lvl1pPr>
          </a:lstStyle>
          <a:p>
            <a:fld id="{3C819EB0-C4EA-2443-9D6A-B8E02BABCB28}" type="datetimeFigureOut">
              <a:rPr lang="en-US" smtClean="0"/>
              <a:pPr/>
              <a:t>8/19/22</a:t>
            </a:fld>
            <a:endParaRPr lang="en-US"/>
          </a:p>
        </p:txBody>
      </p:sp>
      <p:sp>
        <p:nvSpPr>
          <p:cNvPr id="5" name="Footer Placeholder 4">
            <a:extLst>
              <a:ext uri="{FF2B5EF4-FFF2-40B4-BE49-F238E27FC236}">
                <a16:creationId xmlns:a16="http://schemas.microsoft.com/office/drawing/2014/main" id="{C8ABE4A4-7AD5-56BA-DAC8-85E97EF37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lnSpc>
                <a:spcPct val="112000"/>
              </a:lnSpc>
              <a:defRPr sz="1200">
                <a:solidFill>
                  <a:srgbClr val="0061AD"/>
                </a:solidFill>
                <a:latin typeface="Source Sans Pro" panose="020B0503030403020204" pitchFamily="34" charset="0"/>
              </a:defRPr>
            </a:lvl1pPr>
          </a:lstStyle>
          <a:p>
            <a:endParaRPr lang="en-US"/>
          </a:p>
        </p:txBody>
      </p:sp>
      <p:sp>
        <p:nvSpPr>
          <p:cNvPr id="6" name="Slide Number Placeholder 5">
            <a:extLst>
              <a:ext uri="{FF2B5EF4-FFF2-40B4-BE49-F238E27FC236}">
                <a16:creationId xmlns:a16="http://schemas.microsoft.com/office/drawing/2014/main" id="{58F7223B-5AFB-B927-0E59-B6E6995304DD}"/>
              </a:ext>
            </a:extLst>
          </p:cNvPr>
          <p:cNvSpPr>
            <a:spLocks noGrp="1"/>
          </p:cNvSpPr>
          <p:nvPr>
            <p:ph type="sldNum" sz="quarter" idx="4"/>
          </p:nvPr>
        </p:nvSpPr>
        <p:spPr>
          <a:xfrm>
            <a:off x="8776800" y="6356350"/>
            <a:ext cx="2743200" cy="365125"/>
          </a:xfrm>
          <a:prstGeom prst="rect">
            <a:avLst/>
          </a:prstGeom>
        </p:spPr>
        <p:txBody>
          <a:bodyPr vert="horz" lIns="91440" tIns="45720" rIns="91440" bIns="45720" rtlCol="0" anchor="ctr"/>
          <a:lstStyle>
            <a:lvl1pPr algn="r">
              <a:lnSpc>
                <a:spcPct val="112000"/>
              </a:lnSpc>
              <a:defRPr sz="1200">
                <a:solidFill>
                  <a:srgbClr val="0061AD"/>
                </a:solidFill>
                <a:latin typeface="Source Sans Pro" panose="020B0503030403020204" pitchFamily="34" charset="0"/>
              </a:defRPr>
            </a:lvl1pPr>
          </a:lstStyle>
          <a:p>
            <a:fld id="{21913917-F619-6443-A357-193644D88D39}" type="slidenum">
              <a:rPr lang="en-US" smtClean="0"/>
              <a:pPr/>
              <a:t>‹#›</a:t>
            </a:fld>
            <a:endParaRPr lang="en-US"/>
          </a:p>
        </p:txBody>
      </p:sp>
    </p:spTree>
    <p:extLst>
      <p:ext uri="{BB962C8B-B14F-4D97-AF65-F5344CB8AC3E}">
        <p14:creationId xmlns:p14="http://schemas.microsoft.com/office/powerpoint/2010/main" val="2419762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61" r:id="rId9"/>
    <p:sldLayoutId id="2147483656" r:id="rId10"/>
    <p:sldLayoutId id="2147483657" r:id="rId11"/>
    <p:sldLayoutId id="2147483658" r:id="rId12"/>
    <p:sldLayoutId id="2147483659" r:id="rId13"/>
  </p:sldLayoutIdLst>
  <p:txStyles>
    <p:titleStyle>
      <a:lvl1pPr algn="l" defTabSz="914400" rtl="0" eaLnBrk="1" latinLnBrk="0" hangingPunct="1">
        <a:lnSpc>
          <a:spcPct val="112000"/>
        </a:lnSpc>
        <a:spcBef>
          <a:spcPct val="0"/>
        </a:spcBef>
        <a:buNone/>
        <a:defRPr sz="4400" b="0" i="0" kern="1200">
          <a:solidFill>
            <a:srgbClr val="0061AD"/>
          </a:solidFill>
          <a:latin typeface="Source Sans Pro Light" panose="020B0403030403020204" pitchFamily="34" charset="0"/>
          <a:ea typeface="+mj-ea"/>
          <a:cs typeface="+mj-cs"/>
        </a:defRPr>
      </a:lvl1pPr>
    </p:titleStyle>
    <p:bodyStyle>
      <a:lvl1pPr marL="228600" indent="-228600" algn="l" defTabSz="914400" rtl="0" eaLnBrk="1" latinLnBrk="0" hangingPunct="1">
        <a:lnSpc>
          <a:spcPct val="112000"/>
        </a:lnSpc>
        <a:spcBef>
          <a:spcPts val="1000"/>
        </a:spcBef>
        <a:buFont typeface="Arial" panose="020B0604020202020204" pitchFamily="34" charset="0"/>
        <a:buChar char="•"/>
        <a:defRPr sz="2800" b="0" i="0" kern="1200">
          <a:solidFill>
            <a:srgbClr val="1C1C1C"/>
          </a:solidFill>
          <a:latin typeface="Source Sans Pro" panose="020B0503030403020204" pitchFamily="34" charset="0"/>
          <a:ea typeface="+mn-ea"/>
          <a:cs typeface="+mn-cs"/>
        </a:defRPr>
      </a:lvl1pPr>
      <a:lvl2pPr marL="685800" indent="-228600" algn="l" defTabSz="914400" rtl="0" eaLnBrk="1" latinLnBrk="0" hangingPunct="1">
        <a:lnSpc>
          <a:spcPct val="112000"/>
        </a:lnSpc>
        <a:spcBef>
          <a:spcPts val="500"/>
        </a:spcBef>
        <a:buFont typeface="Arial" panose="020B0604020202020204" pitchFamily="34" charset="0"/>
        <a:buChar char="•"/>
        <a:defRPr sz="2400" b="0" i="0" kern="1200">
          <a:solidFill>
            <a:srgbClr val="1C1C1C"/>
          </a:solidFill>
          <a:latin typeface="Source Sans Pro" panose="020B0503030403020204" pitchFamily="34" charset="0"/>
          <a:ea typeface="+mn-ea"/>
          <a:cs typeface="+mn-cs"/>
        </a:defRPr>
      </a:lvl2pPr>
      <a:lvl3pPr marL="1143000" indent="-228600" algn="l" defTabSz="914400" rtl="0" eaLnBrk="1" latinLnBrk="0" hangingPunct="1">
        <a:lnSpc>
          <a:spcPct val="112000"/>
        </a:lnSpc>
        <a:spcBef>
          <a:spcPts val="500"/>
        </a:spcBef>
        <a:buFont typeface="Arial" panose="020B0604020202020204" pitchFamily="34" charset="0"/>
        <a:buChar char="•"/>
        <a:defRPr sz="2000" b="0" i="0" kern="1200">
          <a:solidFill>
            <a:srgbClr val="1C1C1C"/>
          </a:solidFill>
          <a:latin typeface="Source Sans Pro" panose="020B0503030403020204" pitchFamily="34" charset="0"/>
          <a:ea typeface="+mn-ea"/>
          <a:cs typeface="+mn-cs"/>
        </a:defRPr>
      </a:lvl3pPr>
      <a:lvl4pPr marL="1600200" indent="-228600" algn="l" defTabSz="914400" rtl="0" eaLnBrk="1" latinLnBrk="0" hangingPunct="1">
        <a:lnSpc>
          <a:spcPct val="112000"/>
        </a:lnSpc>
        <a:spcBef>
          <a:spcPts val="500"/>
        </a:spcBef>
        <a:buFont typeface="Arial" panose="020B0604020202020204" pitchFamily="34" charset="0"/>
        <a:buChar char="•"/>
        <a:defRPr sz="1800" b="0" i="0" kern="1200">
          <a:solidFill>
            <a:srgbClr val="1C1C1C"/>
          </a:solidFill>
          <a:latin typeface="Source Sans Pro" panose="020B0503030403020204" pitchFamily="34" charset="0"/>
          <a:ea typeface="+mn-ea"/>
          <a:cs typeface="+mn-cs"/>
        </a:defRPr>
      </a:lvl4pPr>
      <a:lvl5pPr marL="2057400" indent="-228600" algn="l" defTabSz="914400" rtl="0" eaLnBrk="1" latinLnBrk="0" hangingPunct="1">
        <a:lnSpc>
          <a:spcPct val="112000"/>
        </a:lnSpc>
        <a:spcBef>
          <a:spcPts val="500"/>
        </a:spcBef>
        <a:buFont typeface="Arial" panose="020B0604020202020204" pitchFamily="34" charset="0"/>
        <a:buChar char="•"/>
        <a:defRPr sz="1800" b="0" i="0" kern="1200">
          <a:solidFill>
            <a:srgbClr val="1C1C1C"/>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8.emf"/></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4.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svg"/><Relationship Id="rId7" Type="http://schemas.openxmlformats.org/officeDocument/2006/relationships/image" Target="../media/image36.sv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39.emf"/><Relationship Id="rId5" Type="http://schemas.openxmlformats.org/officeDocument/2006/relationships/image" Target="../media/image34.svg"/><Relationship Id="rId10" Type="http://schemas.openxmlformats.org/officeDocument/2006/relationships/image" Target="../media/image5.emf"/><Relationship Id="rId4" Type="http://schemas.openxmlformats.org/officeDocument/2006/relationships/image" Target="../media/image33.png"/><Relationship Id="rId9" Type="http://schemas.openxmlformats.org/officeDocument/2006/relationships/image" Target="../media/image38.svg"/></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4.xml"/><Relationship Id="rId6" Type="http://schemas.microsoft.com/office/2007/relationships/hdphoto" Target="../media/hdphoto4.wdp"/><Relationship Id="rId5" Type="http://schemas.openxmlformats.org/officeDocument/2006/relationships/image" Target="../media/image42.pn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em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5.pn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3" Type="http://schemas.openxmlformats.org/officeDocument/2006/relationships/image" Target="../media/image67.png"/><Relationship Id="rId18" Type="http://schemas.openxmlformats.org/officeDocument/2006/relationships/image" Target="../media/image72.jpeg"/><Relationship Id="rId26" Type="http://schemas.openxmlformats.org/officeDocument/2006/relationships/image" Target="../media/image79.png"/><Relationship Id="rId21" Type="http://schemas.openxmlformats.org/officeDocument/2006/relationships/image" Target="../media/image75.jpeg"/><Relationship Id="rId34" Type="http://schemas.openxmlformats.org/officeDocument/2006/relationships/image" Target="../media/image87.png"/><Relationship Id="rId7" Type="http://schemas.openxmlformats.org/officeDocument/2006/relationships/image" Target="../media/image61.png"/><Relationship Id="rId12" Type="http://schemas.openxmlformats.org/officeDocument/2006/relationships/image" Target="../media/image66.jpg"/><Relationship Id="rId17" Type="http://schemas.openxmlformats.org/officeDocument/2006/relationships/image" Target="../media/image71.png"/><Relationship Id="rId25" Type="http://schemas.openxmlformats.org/officeDocument/2006/relationships/image" Target="../media/image78.png"/><Relationship Id="rId33" Type="http://schemas.openxmlformats.org/officeDocument/2006/relationships/image" Target="../media/image86.png"/><Relationship Id="rId38" Type="http://schemas.openxmlformats.org/officeDocument/2006/relationships/image" Target="../media/image91.png"/><Relationship Id="rId2" Type="http://schemas.openxmlformats.org/officeDocument/2006/relationships/image" Target="../media/image56.png"/><Relationship Id="rId16" Type="http://schemas.openxmlformats.org/officeDocument/2006/relationships/image" Target="../media/image70.jpeg"/><Relationship Id="rId20" Type="http://schemas.openxmlformats.org/officeDocument/2006/relationships/image" Target="../media/image74.png"/><Relationship Id="rId29" Type="http://schemas.openxmlformats.org/officeDocument/2006/relationships/image" Target="../media/image82.tif"/><Relationship Id="rId1" Type="http://schemas.openxmlformats.org/officeDocument/2006/relationships/slideLayout" Target="../slideLayouts/slideLayout7.xml"/><Relationship Id="rId6" Type="http://schemas.openxmlformats.org/officeDocument/2006/relationships/image" Target="../media/image60.gif"/><Relationship Id="rId11" Type="http://schemas.openxmlformats.org/officeDocument/2006/relationships/image" Target="../media/image65.jpg"/><Relationship Id="rId24" Type="http://schemas.openxmlformats.org/officeDocument/2006/relationships/image" Target="../media/image77.png"/><Relationship Id="rId32" Type="http://schemas.openxmlformats.org/officeDocument/2006/relationships/image" Target="../media/image85.png"/><Relationship Id="rId37" Type="http://schemas.openxmlformats.org/officeDocument/2006/relationships/image" Target="../media/image90.png"/><Relationship Id="rId5" Type="http://schemas.openxmlformats.org/officeDocument/2006/relationships/image" Target="../media/image59.png"/><Relationship Id="rId15" Type="http://schemas.openxmlformats.org/officeDocument/2006/relationships/image" Target="../media/image69.jpeg"/><Relationship Id="rId23" Type="http://schemas.openxmlformats.org/officeDocument/2006/relationships/image" Target="../media/image76.png"/><Relationship Id="rId28" Type="http://schemas.openxmlformats.org/officeDocument/2006/relationships/image" Target="../media/image81.png"/><Relationship Id="rId36" Type="http://schemas.openxmlformats.org/officeDocument/2006/relationships/image" Target="../media/image89.png"/><Relationship Id="rId10" Type="http://schemas.openxmlformats.org/officeDocument/2006/relationships/image" Target="../media/image64.PNG"/><Relationship Id="rId19" Type="http://schemas.openxmlformats.org/officeDocument/2006/relationships/image" Target="../media/image73.png"/><Relationship Id="rId31" Type="http://schemas.openxmlformats.org/officeDocument/2006/relationships/image" Target="../media/image84.png"/><Relationship Id="rId4" Type="http://schemas.openxmlformats.org/officeDocument/2006/relationships/image" Target="../media/image58.jpeg"/><Relationship Id="rId9" Type="http://schemas.openxmlformats.org/officeDocument/2006/relationships/image" Target="../media/image63.PNG"/><Relationship Id="rId14" Type="http://schemas.openxmlformats.org/officeDocument/2006/relationships/image" Target="../media/image68.png"/><Relationship Id="rId22" Type="http://schemas.openxmlformats.org/officeDocument/2006/relationships/image" Target="../media/image21.png"/><Relationship Id="rId27" Type="http://schemas.openxmlformats.org/officeDocument/2006/relationships/image" Target="../media/image80.gif"/><Relationship Id="rId30" Type="http://schemas.openxmlformats.org/officeDocument/2006/relationships/image" Target="../media/image83.png"/><Relationship Id="rId35" Type="http://schemas.openxmlformats.org/officeDocument/2006/relationships/image" Target="../media/image88.png"/><Relationship Id="rId8" Type="http://schemas.openxmlformats.org/officeDocument/2006/relationships/image" Target="../media/image62.png"/><Relationship Id="rId3" Type="http://schemas.openxmlformats.org/officeDocument/2006/relationships/image" Target="../media/image57.png"/></Relationships>
</file>

<file path=ppt/slides/_rels/slide28.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53.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99.emf"/><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2.xml"/><Relationship Id="rId6" Type="http://schemas.openxmlformats.org/officeDocument/2006/relationships/image" Target="../media/image97.png"/><Relationship Id="rId11" Type="http://schemas.openxmlformats.org/officeDocument/2006/relationships/image" Target="../media/image102.emf"/><Relationship Id="rId5" Type="http://schemas.openxmlformats.org/officeDocument/2006/relationships/image" Target="../media/image96.png"/><Relationship Id="rId10" Type="http://schemas.openxmlformats.org/officeDocument/2006/relationships/image" Target="../media/image101.emf"/><Relationship Id="rId4" Type="http://schemas.openxmlformats.org/officeDocument/2006/relationships/image" Target="../media/image95.png"/><Relationship Id="rId9" Type="http://schemas.openxmlformats.org/officeDocument/2006/relationships/image" Target="../media/image100.emf"/></Relationships>
</file>

<file path=ppt/slides/_rels/slide31.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emf"/><Relationship Id="rId1" Type="http://schemas.openxmlformats.org/officeDocument/2006/relationships/slideLayout" Target="../slideLayouts/slideLayout6.xml"/><Relationship Id="rId5" Type="http://schemas.openxmlformats.org/officeDocument/2006/relationships/image" Target="../media/image106.png"/><Relationship Id="rId4" Type="http://schemas.openxmlformats.org/officeDocument/2006/relationships/image" Target="../media/image105.png"/></Relationships>
</file>

<file path=ppt/slides/_rels/slide33.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108.emf"/></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em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6.emf"/><Relationship Id="rId1" Type="http://schemas.openxmlformats.org/officeDocument/2006/relationships/slideLayout" Target="../slideLayouts/slideLayout7.xml"/><Relationship Id="rId6" Type="http://schemas.openxmlformats.org/officeDocument/2006/relationships/image" Target="../media/image15.emf"/><Relationship Id="rId5" Type="http://schemas.openxmlformats.org/officeDocument/2006/relationships/image" Target="../media/image14.jpg"/><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18.emf"/><Relationship Id="rId4" Type="http://schemas.openxmlformats.org/officeDocument/2006/relationships/image" Target="../media/image17.emf"/></Relationships>
</file>

<file path=ppt/slides/_rels/slide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9.jpeg"/><Relationship Id="rId1" Type="http://schemas.openxmlformats.org/officeDocument/2006/relationships/slideLayout" Target="../slideLayouts/slideLayout4.xml"/><Relationship Id="rId4" Type="http://schemas.openxmlformats.org/officeDocument/2006/relationships/image" Target="../media/image17.emf"/></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emf"/><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and a child walking down a sidewalk&#10;&#10;Description automatically generated with low confidence">
            <a:extLst>
              <a:ext uri="{FF2B5EF4-FFF2-40B4-BE49-F238E27FC236}">
                <a16:creationId xmlns:a16="http://schemas.microsoft.com/office/drawing/2014/main" id="{005A6F0F-206D-74CD-D22E-DD8FE5A0566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3" r="34737"/>
          <a:stretch/>
        </p:blipFill>
        <p:spPr>
          <a:xfrm>
            <a:off x="7582421" y="-374500"/>
            <a:ext cx="6480000" cy="6480000"/>
          </a:xfrm>
          <a:prstGeom prst="ellipse">
            <a:avLst/>
          </a:prstGeom>
        </p:spPr>
      </p:pic>
      <p:sp>
        <p:nvSpPr>
          <p:cNvPr id="3" name="Subtitle 2">
            <a:extLst>
              <a:ext uri="{FF2B5EF4-FFF2-40B4-BE49-F238E27FC236}">
                <a16:creationId xmlns:a16="http://schemas.microsoft.com/office/drawing/2014/main" id="{132A6F9D-C266-3AC6-AFBE-77BD3A74CA38}"/>
              </a:ext>
            </a:extLst>
          </p:cNvPr>
          <p:cNvSpPr>
            <a:spLocks noGrp="1"/>
          </p:cNvSpPr>
          <p:nvPr>
            <p:ph type="subTitle" idx="1"/>
          </p:nvPr>
        </p:nvSpPr>
        <p:spPr/>
        <p:txBody>
          <a:bodyPr>
            <a:normAutofit fontScale="85000" lnSpcReduction="20000"/>
          </a:bodyPr>
          <a:lstStyle/>
          <a:p>
            <a:pPr algn="l"/>
            <a:r>
              <a:rPr lang="en-CA" b="1" dirty="0">
                <a:latin typeface="Source Sans Pro" panose="020B0503030403020204" pitchFamily="34" charset="0"/>
                <a:ea typeface="Source Sans Pro" panose="020B0503030403020204" pitchFamily="34" charset="0"/>
              </a:rPr>
              <a:t>Dr. Patricia Lingley-</a:t>
            </a:r>
            <a:r>
              <a:rPr lang="en-CA" b="1" dirty="0" err="1">
                <a:latin typeface="Source Sans Pro" panose="020B0503030403020204" pitchFamily="34" charset="0"/>
                <a:ea typeface="Source Sans Pro" panose="020B0503030403020204" pitchFamily="34" charset="0"/>
              </a:rPr>
              <a:t>Pottie</a:t>
            </a:r>
            <a:r>
              <a:rPr lang="en-CA" b="1" dirty="0">
                <a:latin typeface="Source Sans Pro" panose="020B0503030403020204" pitchFamily="34" charset="0"/>
                <a:ea typeface="Source Sans Pro" panose="020B0503030403020204" pitchFamily="34" charset="0"/>
              </a:rPr>
              <a:t>			</a:t>
            </a:r>
          </a:p>
          <a:p>
            <a:pPr algn="l"/>
            <a:r>
              <a:rPr lang="en-CA" dirty="0">
                <a:solidFill>
                  <a:schemeClr val="bg1">
                    <a:lumMod val="50000"/>
                  </a:schemeClr>
                </a:solidFill>
                <a:latin typeface="Source Sans Pro" panose="020B0503030403020204" pitchFamily="34" charset="0"/>
                <a:ea typeface="Source Sans Pro" panose="020B0503030403020204" pitchFamily="34" charset="0"/>
              </a:rPr>
              <a:t>President &amp; CEO, Strongest Families Institute</a:t>
            </a:r>
          </a:p>
          <a:p>
            <a:pPr algn="l"/>
            <a:r>
              <a:rPr lang="en-CA" dirty="0">
                <a:solidFill>
                  <a:schemeClr val="bg1">
                    <a:lumMod val="50000"/>
                  </a:schemeClr>
                </a:solidFill>
                <a:latin typeface="Source Sans Pro" panose="020B0503030403020204" pitchFamily="34" charset="0"/>
                <a:ea typeface="Source Sans Pro" panose="020B0503030403020204" pitchFamily="34" charset="0"/>
              </a:rPr>
              <a:t>Assistant Professor, Dalhousie University</a:t>
            </a:r>
          </a:p>
          <a:p>
            <a:pPr algn="l"/>
            <a:r>
              <a:rPr lang="en-CA" dirty="0">
                <a:solidFill>
                  <a:schemeClr val="bg1">
                    <a:lumMod val="50000"/>
                  </a:schemeClr>
                </a:solidFill>
                <a:latin typeface="Source Sans Pro" panose="020B0503030403020204" pitchFamily="34" charset="0"/>
                <a:ea typeface="Source Sans Pro" panose="020B0503030403020204" pitchFamily="34" charset="0"/>
              </a:rPr>
              <a:t>Scientist, IWK Health Centre</a:t>
            </a:r>
          </a:p>
          <a:p>
            <a:pPr algn="l"/>
            <a:endParaRPr lang="en-US" dirty="0"/>
          </a:p>
        </p:txBody>
      </p:sp>
      <p:sp>
        <p:nvSpPr>
          <p:cNvPr id="5" name="TextBox 4">
            <a:extLst>
              <a:ext uri="{FF2B5EF4-FFF2-40B4-BE49-F238E27FC236}">
                <a16:creationId xmlns:a16="http://schemas.microsoft.com/office/drawing/2014/main" id="{3FFBFBF8-BDB1-7524-6D85-2373893DFF38}"/>
              </a:ext>
            </a:extLst>
          </p:cNvPr>
          <p:cNvSpPr txBox="1"/>
          <p:nvPr/>
        </p:nvSpPr>
        <p:spPr>
          <a:xfrm>
            <a:off x="1524000" y="5967714"/>
            <a:ext cx="6100174" cy="307777"/>
          </a:xfrm>
          <a:prstGeom prst="rect">
            <a:avLst/>
          </a:prstGeom>
          <a:noFill/>
        </p:spPr>
        <p:txBody>
          <a:bodyPr wrap="square">
            <a:spAutoFit/>
          </a:bodyPr>
          <a:lstStyle/>
          <a:p>
            <a:r>
              <a:rPr lang="en-CA" sz="1400">
                <a:solidFill>
                  <a:schemeClr val="bg1">
                    <a:lumMod val="50000"/>
                  </a:schemeClr>
                </a:solidFill>
                <a:latin typeface="Source Sans Pro" panose="020B0503030403020204" pitchFamily="34" charset="0"/>
                <a:ea typeface="Source Sans Pro" panose="020B0503030403020204" pitchFamily="34" charset="0"/>
              </a:rPr>
              <a:t>April, 2022</a:t>
            </a:r>
            <a:endParaRPr lang="en-US" sz="1400" dirty="0"/>
          </a:p>
        </p:txBody>
      </p:sp>
      <p:sp>
        <p:nvSpPr>
          <p:cNvPr id="2" name="Title 1">
            <a:extLst>
              <a:ext uri="{FF2B5EF4-FFF2-40B4-BE49-F238E27FC236}">
                <a16:creationId xmlns:a16="http://schemas.microsoft.com/office/drawing/2014/main" id="{6572EE8B-62A0-BA9A-7201-753A8DBB43EF}"/>
              </a:ext>
            </a:extLst>
          </p:cNvPr>
          <p:cNvSpPr>
            <a:spLocks noGrp="1"/>
          </p:cNvSpPr>
          <p:nvPr>
            <p:ph type="ctrTitle"/>
          </p:nvPr>
        </p:nvSpPr>
        <p:spPr/>
        <p:txBody>
          <a:bodyPr>
            <a:normAutofit/>
          </a:bodyPr>
          <a:lstStyle/>
          <a:p>
            <a:pPr algn="l"/>
            <a:r>
              <a:rPr lang="en-US" dirty="0">
                <a:latin typeface="Source Sans Pro Light" panose="020B0403030403020204" pitchFamily="34" charset="0"/>
                <a:ea typeface="Source Sans Pro" panose="020B0503030403020204" pitchFamily="34" charset="0"/>
              </a:rPr>
              <a:t>Supporting </a:t>
            </a:r>
            <a:br>
              <a:rPr lang="en-US" dirty="0">
                <a:latin typeface="Source Sans Pro Light" panose="020B0403030403020204" pitchFamily="34" charset="0"/>
                <a:ea typeface="Source Sans Pro" panose="020B0503030403020204" pitchFamily="34" charset="0"/>
              </a:rPr>
            </a:br>
            <a:r>
              <a:rPr lang="en-US" dirty="0">
                <a:latin typeface="Source Sans Pro Light" panose="020B0403030403020204" pitchFamily="34" charset="0"/>
                <a:ea typeface="Source Sans Pro" panose="020B0503030403020204" pitchFamily="34" charset="0"/>
              </a:rPr>
              <a:t>Families at Risk</a:t>
            </a:r>
            <a:endParaRPr lang="en-US" dirty="0">
              <a:latin typeface="Source Sans Pro Light" panose="020B0403030403020204" pitchFamily="34" charset="0"/>
            </a:endParaRPr>
          </a:p>
        </p:txBody>
      </p:sp>
      <p:pic>
        <p:nvPicPr>
          <p:cNvPr id="20" name="Picture 19">
            <a:extLst>
              <a:ext uri="{FF2B5EF4-FFF2-40B4-BE49-F238E27FC236}">
                <a16:creationId xmlns:a16="http://schemas.microsoft.com/office/drawing/2014/main" id="{7E8689AB-2CC0-5009-A7D3-542045ECFA4B}"/>
              </a:ext>
            </a:extLst>
          </p:cNvPr>
          <p:cNvPicPr>
            <a:picLocks noChangeAspect="1"/>
          </p:cNvPicPr>
          <p:nvPr/>
        </p:nvPicPr>
        <p:blipFill>
          <a:blip r:embed="rId3"/>
          <a:stretch>
            <a:fillRect/>
          </a:stretch>
        </p:blipFill>
        <p:spPr>
          <a:xfrm rot="720000">
            <a:off x="6771121" y="-1161226"/>
            <a:ext cx="8102600" cy="8115300"/>
          </a:xfrm>
          <a:prstGeom prst="rect">
            <a:avLst/>
          </a:prstGeom>
        </p:spPr>
      </p:pic>
      <p:pic>
        <p:nvPicPr>
          <p:cNvPr id="21" name="Picture 20">
            <a:extLst>
              <a:ext uri="{FF2B5EF4-FFF2-40B4-BE49-F238E27FC236}">
                <a16:creationId xmlns:a16="http://schemas.microsoft.com/office/drawing/2014/main" id="{8D99F27D-438E-AB91-94D3-D68D7D9A6295}"/>
              </a:ext>
            </a:extLst>
          </p:cNvPr>
          <p:cNvPicPr>
            <a:picLocks noChangeAspect="1"/>
          </p:cNvPicPr>
          <p:nvPr/>
        </p:nvPicPr>
        <p:blipFill>
          <a:blip r:embed="rId4"/>
          <a:stretch>
            <a:fillRect/>
          </a:stretch>
        </p:blipFill>
        <p:spPr>
          <a:xfrm rot="-4380000">
            <a:off x="-3191528" y="4130894"/>
            <a:ext cx="4495800" cy="4508500"/>
          </a:xfrm>
          <a:prstGeom prst="rect">
            <a:avLst/>
          </a:prstGeom>
        </p:spPr>
      </p:pic>
    </p:spTree>
    <p:extLst>
      <p:ext uri="{BB962C8B-B14F-4D97-AF65-F5344CB8AC3E}">
        <p14:creationId xmlns:p14="http://schemas.microsoft.com/office/powerpoint/2010/main" val="17103889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75931FB-9422-9122-A414-0866CD22D071}"/>
              </a:ext>
            </a:extLst>
          </p:cNvPr>
          <p:cNvPicPr>
            <a:picLocks noChangeAspect="1"/>
          </p:cNvPicPr>
          <p:nvPr/>
        </p:nvPicPr>
        <p:blipFill>
          <a:blip r:embed="rId2"/>
          <a:stretch>
            <a:fillRect/>
          </a:stretch>
        </p:blipFill>
        <p:spPr>
          <a:xfrm rot="1800000">
            <a:off x="6305638" y="-3572281"/>
            <a:ext cx="4495800" cy="4508500"/>
          </a:xfrm>
          <a:prstGeom prst="rect">
            <a:avLst/>
          </a:prstGeom>
        </p:spPr>
      </p:pic>
      <p:pic>
        <p:nvPicPr>
          <p:cNvPr id="5" name="Picture 5" descr="Teleconference.cartoon.png">
            <a:extLst>
              <a:ext uri="{FF2B5EF4-FFF2-40B4-BE49-F238E27FC236}">
                <a16:creationId xmlns:a16="http://schemas.microsoft.com/office/drawing/2014/main" id="{E380C1C4-32F6-4B00-6E31-2457F6BBEAC3}"/>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5840"/>
          <a:stretch/>
        </p:blipFill>
        <p:spPr bwMode="auto">
          <a:xfrm>
            <a:off x="6564922" y="1690688"/>
            <a:ext cx="5169878" cy="36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35A2807-F712-49A3-7C86-ABF664C4D7C2}"/>
              </a:ext>
            </a:extLst>
          </p:cNvPr>
          <p:cNvSpPr>
            <a:spLocks noGrp="1"/>
          </p:cNvSpPr>
          <p:nvPr>
            <p:ph type="title"/>
          </p:nvPr>
        </p:nvSpPr>
        <p:spPr/>
        <p:txBody>
          <a:bodyPr/>
          <a:lstStyle/>
          <a:p>
            <a:r>
              <a:rPr lang="en-US" dirty="0"/>
              <a:t>SFI Group-based coaching</a:t>
            </a:r>
          </a:p>
        </p:txBody>
      </p:sp>
      <p:sp>
        <p:nvSpPr>
          <p:cNvPr id="3" name="Content Placeholder 2">
            <a:extLst>
              <a:ext uri="{FF2B5EF4-FFF2-40B4-BE49-F238E27FC236}">
                <a16:creationId xmlns:a16="http://schemas.microsoft.com/office/drawing/2014/main" id="{C922E60E-FD2F-1C27-AB4D-4AE4AEC67ABB}"/>
              </a:ext>
            </a:extLst>
          </p:cNvPr>
          <p:cNvSpPr>
            <a:spLocks noGrp="1"/>
          </p:cNvSpPr>
          <p:nvPr>
            <p:ph sz="half" idx="1"/>
          </p:nvPr>
        </p:nvSpPr>
        <p:spPr>
          <a:xfrm>
            <a:off x="720000" y="1825625"/>
            <a:ext cx="5961185" cy="4351338"/>
          </a:xfrm>
        </p:spPr>
        <p:txBody>
          <a:bodyPr>
            <a:normAutofit fontScale="85000" lnSpcReduction="20000"/>
          </a:bodyPr>
          <a:lstStyle/>
          <a:p>
            <a:r>
              <a:rPr lang="en-US" dirty="0"/>
              <a:t>1 coach &amp; 10-12 clients</a:t>
            </a:r>
          </a:p>
          <a:p>
            <a:r>
              <a:rPr lang="en-US" dirty="0"/>
              <a:t>Teleconference bridge</a:t>
            </a:r>
          </a:p>
          <a:p>
            <a:r>
              <a:rPr lang="en-US" dirty="0"/>
              <a:t>Various locations across Canada</a:t>
            </a:r>
          </a:p>
          <a:p>
            <a:r>
              <a:rPr lang="en-US" dirty="0"/>
              <a:t>Provides an </a:t>
            </a:r>
            <a:r>
              <a:rPr lang="en-US" dirty="0" err="1"/>
              <a:t>egaging</a:t>
            </a:r>
            <a:r>
              <a:rPr lang="en-US" dirty="0"/>
              <a:t> peer connection, especially during COVID pandemic.</a:t>
            </a:r>
          </a:p>
          <a:p>
            <a:r>
              <a:rPr lang="en-US" dirty="0"/>
              <a:t>As effective as 1:1 coach approach.</a:t>
            </a:r>
          </a:p>
          <a:p>
            <a:r>
              <a:rPr lang="en-US" dirty="0"/>
              <a:t>ICAN is part of the Wellness Together Canada Portal!</a:t>
            </a:r>
          </a:p>
          <a:p>
            <a:r>
              <a:rPr lang="en-US" dirty="0"/>
              <a:t> Coach Career: Work form home! Virtual training and oversight</a:t>
            </a:r>
          </a:p>
        </p:txBody>
      </p:sp>
      <p:sp>
        <p:nvSpPr>
          <p:cNvPr id="7" name="TextBox 6">
            <a:extLst>
              <a:ext uri="{FF2B5EF4-FFF2-40B4-BE49-F238E27FC236}">
                <a16:creationId xmlns:a16="http://schemas.microsoft.com/office/drawing/2014/main" id="{2C7CD596-589C-A1C0-A1F7-6441A88FFDEE}"/>
              </a:ext>
            </a:extLst>
          </p:cNvPr>
          <p:cNvSpPr txBox="1"/>
          <p:nvPr/>
        </p:nvSpPr>
        <p:spPr>
          <a:xfrm>
            <a:off x="838199" y="6027405"/>
            <a:ext cx="10515601" cy="246221"/>
          </a:xfrm>
          <a:prstGeom prst="rect">
            <a:avLst/>
          </a:prstGeom>
          <a:noFill/>
        </p:spPr>
        <p:txBody>
          <a:bodyPr wrap="square">
            <a:spAutoFit/>
          </a:bodyPr>
          <a:lstStyle/>
          <a:p>
            <a:r>
              <a:rPr lang="en-US" sz="1000" dirty="0">
                <a:latin typeface="Source Sans Pro" panose="020B0503030403020204" pitchFamily="34" charset="0"/>
              </a:rPr>
              <a:t>Source : Canadian Institute for Health Information, 2017/  MHCC- https://</a:t>
            </a:r>
            <a:r>
              <a:rPr lang="en-US" sz="1000" dirty="0" err="1">
                <a:latin typeface="Source Sans Pro" panose="020B0503030403020204" pitchFamily="34" charset="0"/>
              </a:rPr>
              <a:t>www.mentalhealthcommission.ca</a:t>
            </a:r>
            <a:r>
              <a:rPr lang="en-US" sz="1000" dirty="0">
                <a:latin typeface="Source Sans Pro" panose="020B0503030403020204" pitchFamily="34" charset="0"/>
              </a:rPr>
              <a:t>/sites/default/files/2021-02/</a:t>
            </a:r>
            <a:r>
              <a:rPr lang="en-US" sz="1000" dirty="0" err="1">
                <a:latin typeface="Source Sans Pro" panose="020B0503030403020204" pitchFamily="34" charset="0"/>
              </a:rPr>
              <a:t>covid_and_suicide_tip_sheet_eng.pdf</a:t>
            </a:r>
            <a:endParaRPr lang="en-US" sz="1000" dirty="0">
              <a:latin typeface="Source Sans Pro" panose="020B0503030403020204" pitchFamily="34" charset="0"/>
            </a:endParaRPr>
          </a:p>
        </p:txBody>
      </p:sp>
      <p:pic>
        <p:nvPicPr>
          <p:cNvPr id="9" name="Picture 8">
            <a:extLst>
              <a:ext uri="{FF2B5EF4-FFF2-40B4-BE49-F238E27FC236}">
                <a16:creationId xmlns:a16="http://schemas.microsoft.com/office/drawing/2014/main" id="{AFAD42D6-88CA-6781-68DA-26F691F87AFF}"/>
              </a:ext>
            </a:extLst>
          </p:cNvPr>
          <p:cNvPicPr>
            <a:picLocks noChangeAspect="1"/>
          </p:cNvPicPr>
          <p:nvPr/>
        </p:nvPicPr>
        <p:blipFill>
          <a:blip r:embed="rId2"/>
          <a:stretch>
            <a:fillRect/>
          </a:stretch>
        </p:blipFill>
        <p:spPr>
          <a:xfrm rot="-1200000">
            <a:off x="10075971" y="5588814"/>
            <a:ext cx="4495800" cy="4508500"/>
          </a:xfrm>
          <a:prstGeom prst="rect">
            <a:avLst/>
          </a:prstGeom>
        </p:spPr>
      </p:pic>
    </p:spTree>
    <p:extLst>
      <p:ext uri="{BB962C8B-B14F-4D97-AF65-F5344CB8AC3E}">
        <p14:creationId xmlns:p14="http://schemas.microsoft.com/office/powerpoint/2010/main" val="2736502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4E315F-B468-4210-D772-AE2E8BB2CD5B}"/>
              </a:ext>
            </a:extLst>
          </p:cNvPr>
          <p:cNvPicPr>
            <a:picLocks noChangeAspect="1"/>
          </p:cNvPicPr>
          <p:nvPr/>
        </p:nvPicPr>
        <p:blipFill>
          <a:blip r:embed="rId2"/>
          <a:stretch>
            <a:fillRect/>
          </a:stretch>
        </p:blipFill>
        <p:spPr>
          <a:xfrm>
            <a:off x="6120000" y="-1687191"/>
            <a:ext cx="8102600" cy="8115300"/>
          </a:xfrm>
          <a:prstGeom prst="rect">
            <a:avLst/>
          </a:prstGeom>
        </p:spPr>
      </p:pic>
      <p:sp>
        <p:nvSpPr>
          <p:cNvPr id="3" name="Title 2">
            <a:extLst>
              <a:ext uri="{FF2B5EF4-FFF2-40B4-BE49-F238E27FC236}">
                <a16:creationId xmlns:a16="http://schemas.microsoft.com/office/drawing/2014/main" id="{677644F5-1576-C10B-6A6D-C824DAF689D5}"/>
              </a:ext>
            </a:extLst>
          </p:cNvPr>
          <p:cNvSpPr>
            <a:spLocks noGrp="1"/>
          </p:cNvSpPr>
          <p:nvPr>
            <p:ph type="title"/>
          </p:nvPr>
        </p:nvSpPr>
        <p:spPr/>
        <p:txBody>
          <a:bodyPr/>
          <a:lstStyle/>
          <a:p>
            <a:r>
              <a:rPr lang="en-US" dirty="0"/>
              <a:t>Coaches</a:t>
            </a:r>
          </a:p>
        </p:txBody>
      </p:sp>
      <p:sp>
        <p:nvSpPr>
          <p:cNvPr id="4" name="Content Placeholder 3">
            <a:extLst>
              <a:ext uri="{FF2B5EF4-FFF2-40B4-BE49-F238E27FC236}">
                <a16:creationId xmlns:a16="http://schemas.microsoft.com/office/drawing/2014/main" id="{E253B1A6-EE81-B459-CCE3-C59C7358C5F1}"/>
              </a:ext>
            </a:extLst>
          </p:cNvPr>
          <p:cNvSpPr>
            <a:spLocks noGrp="1"/>
          </p:cNvSpPr>
          <p:nvPr>
            <p:ph sz="half" idx="1"/>
          </p:nvPr>
        </p:nvSpPr>
        <p:spPr/>
        <p:txBody>
          <a:bodyPr>
            <a:normAutofit fontScale="70000" lnSpcReduction="20000"/>
          </a:bodyPr>
          <a:lstStyle/>
          <a:p>
            <a:pPr marL="0" indent="0">
              <a:buNone/>
            </a:pPr>
            <a:r>
              <a:rPr lang="en-US" b="1" dirty="0">
                <a:solidFill>
                  <a:schemeClr val="tx2"/>
                </a:solidFill>
              </a:rPr>
              <a:t>The coach’s role is to:</a:t>
            </a:r>
          </a:p>
          <a:p>
            <a:r>
              <a:rPr lang="en-US" dirty="0"/>
              <a:t> Reinforce information learned</a:t>
            </a:r>
          </a:p>
          <a:p>
            <a:r>
              <a:rPr lang="en-US" dirty="0"/>
              <a:t> Problem-solve/role play with parent/child</a:t>
            </a:r>
          </a:p>
          <a:p>
            <a:r>
              <a:rPr lang="en-US" dirty="0"/>
              <a:t> Encourage and support family</a:t>
            </a:r>
          </a:p>
          <a:p>
            <a:r>
              <a:rPr lang="en-US" dirty="0"/>
              <a:t> Customize care (Competency training)</a:t>
            </a:r>
          </a:p>
          <a:p>
            <a:endParaRPr lang="en-US" dirty="0"/>
          </a:p>
          <a:p>
            <a:pPr marL="0" indent="0">
              <a:buNone/>
            </a:pPr>
            <a:r>
              <a:rPr lang="en-US" b="1" dirty="0">
                <a:solidFill>
                  <a:schemeClr val="tx2"/>
                </a:solidFill>
              </a:rPr>
              <a:t>Highly capable; highly monitored</a:t>
            </a:r>
          </a:p>
          <a:p>
            <a:r>
              <a:rPr lang="en-US" dirty="0"/>
              <a:t> Follow SFI protocols; skill-focused</a:t>
            </a:r>
          </a:p>
          <a:p>
            <a:r>
              <a:rPr lang="en-US" dirty="0"/>
              <a:t> Real-time data entry</a:t>
            </a:r>
          </a:p>
          <a:p>
            <a:r>
              <a:rPr lang="en-US" dirty="0"/>
              <a:t> Caseload and scorecard reports</a:t>
            </a:r>
          </a:p>
          <a:p>
            <a:endParaRPr lang="en-US" dirty="0"/>
          </a:p>
          <a:p>
            <a:endParaRPr lang="en-US" dirty="0"/>
          </a:p>
          <a:p>
            <a:endParaRPr lang="en-US" dirty="0"/>
          </a:p>
        </p:txBody>
      </p:sp>
      <p:pic>
        <p:nvPicPr>
          <p:cNvPr id="6" name="Imagem 6">
            <a:extLst>
              <a:ext uri="{FF2B5EF4-FFF2-40B4-BE49-F238E27FC236}">
                <a16:creationId xmlns:a16="http://schemas.microsoft.com/office/drawing/2014/main" id="{3FCEE8B6-75B2-FEEF-D810-89B41B889996}"/>
              </a:ext>
            </a:extLst>
          </p:cNvPr>
          <p:cNvPicPr>
            <a:picLocks noGrp="1" noChangeAspect="1"/>
          </p:cNvPicPr>
          <p:nvPr>
            <p:ph sz="half" idx="2"/>
          </p:nvPr>
        </p:nvPicPr>
        <p:blipFill rotWithShape="1">
          <a:blip r:embed="rId3" cstate="hqprint">
            <a:extLst>
              <a:ext uri="{BEBA8EAE-BF5A-486C-A8C5-ECC9F3942E4B}">
                <a14:imgProps xmlns:a14="http://schemas.microsoft.com/office/drawing/2010/main">
                  <a14:imgLayer r:embed="rId4">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45760" t="22094" r="7473" b="7686"/>
          <a:stretch/>
        </p:blipFill>
        <p:spPr>
          <a:xfrm flipH="1">
            <a:off x="6839997" y="-934399"/>
            <a:ext cx="6662606" cy="6659821"/>
          </a:xfrm>
          <a:prstGeom prst="ellipse">
            <a:avLst/>
          </a:prstGeom>
        </p:spPr>
      </p:pic>
    </p:spTree>
    <p:extLst>
      <p:ext uri="{BB962C8B-B14F-4D97-AF65-F5344CB8AC3E}">
        <p14:creationId xmlns:p14="http://schemas.microsoft.com/office/powerpoint/2010/main" val="224898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D4D81-4C0E-5BC8-0F62-C2D545199C6C}"/>
              </a:ext>
            </a:extLst>
          </p:cNvPr>
          <p:cNvSpPr>
            <a:spLocks noGrp="1"/>
          </p:cNvSpPr>
          <p:nvPr>
            <p:ph type="title"/>
          </p:nvPr>
        </p:nvSpPr>
        <p:spPr/>
        <p:txBody>
          <a:bodyPr>
            <a:normAutofit/>
          </a:bodyPr>
          <a:lstStyle/>
          <a:p>
            <a:r>
              <a:rPr lang="en-US" dirty="0"/>
              <a:t>Covid-19 Response</a:t>
            </a:r>
          </a:p>
        </p:txBody>
      </p:sp>
      <p:pic>
        <p:nvPicPr>
          <p:cNvPr id="5" name="Graphic 4" descr="Fingerprint with solid fill">
            <a:extLst>
              <a:ext uri="{FF2B5EF4-FFF2-40B4-BE49-F238E27FC236}">
                <a16:creationId xmlns:a16="http://schemas.microsoft.com/office/drawing/2014/main" id="{8402D3B2-D330-36BF-B96C-CCAF338991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53200" y="4107350"/>
            <a:ext cx="914400" cy="914400"/>
          </a:xfrm>
          <a:prstGeom prst="rect">
            <a:avLst/>
          </a:prstGeom>
        </p:spPr>
      </p:pic>
      <p:pic>
        <p:nvPicPr>
          <p:cNvPr id="7" name="Graphic 6" descr="Person with idea with solid fill">
            <a:extLst>
              <a:ext uri="{FF2B5EF4-FFF2-40B4-BE49-F238E27FC236}">
                <a16:creationId xmlns:a16="http://schemas.microsoft.com/office/drawing/2014/main" id="{1B66E51B-EB87-F5AD-E218-A542D5291F7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53200" y="2140438"/>
            <a:ext cx="914400" cy="914400"/>
          </a:xfrm>
          <a:prstGeom prst="rect">
            <a:avLst/>
          </a:prstGeom>
        </p:spPr>
      </p:pic>
      <p:pic>
        <p:nvPicPr>
          <p:cNvPr id="11" name="Graphic 10" descr="Social distancing with solid fill">
            <a:extLst>
              <a:ext uri="{FF2B5EF4-FFF2-40B4-BE49-F238E27FC236}">
                <a16:creationId xmlns:a16="http://schemas.microsoft.com/office/drawing/2014/main" id="{81ADA424-3E14-3097-1336-D12E23881F0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8200" y="2140438"/>
            <a:ext cx="914400" cy="914400"/>
          </a:xfrm>
          <a:prstGeom prst="rect">
            <a:avLst/>
          </a:prstGeom>
        </p:spPr>
      </p:pic>
      <p:pic>
        <p:nvPicPr>
          <p:cNvPr id="13" name="Graphic 12" descr="Storytelling with solid fill">
            <a:extLst>
              <a:ext uri="{FF2B5EF4-FFF2-40B4-BE49-F238E27FC236}">
                <a16:creationId xmlns:a16="http://schemas.microsoft.com/office/drawing/2014/main" id="{80FE166F-84AE-8292-7053-68F8B40EE08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38200" y="3762561"/>
            <a:ext cx="914400" cy="914400"/>
          </a:xfrm>
          <a:prstGeom prst="rect">
            <a:avLst/>
          </a:prstGeom>
        </p:spPr>
      </p:pic>
      <p:sp>
        <p:nvSpPr>
          <p:cNvPr id="15" name="TextBox 14">
            <a:extLst>
              <a:ext uri="{FF2B5EF4-FFF2-40B4-BE49-F238E27FC236}">
                <a16:creationId xmlns:a16="http://schemas.microsoft.com/office/drawing/2014/main" id="{0686C6EF-68B7-2F0A-3431-4C013BCD81E5}"/>
              </a:ext>
            </a:extLst>
          </p:cNvPr>
          <p:cNvSpPr txBox="1"/>
          <p:nvPr/>
        </p:nvSpPr>
        <p:spPr>
          <a:xfrm>
            <a:off x="7555523" y="2230807"/>
            <a:ext cx="3798277" cy="3194464"/>
          </a:xfrm>
          <a:prstGeom prst="rect">
            <a:avLst/>
          </a:prstGeom>
          <a:noFill/>
        </p:spPr>
        <p:txBody>
          <a:bodyPr wrap="square">
            <a:spAutoFit/>
          </a:bodyPr>
          <a:lstStyle/>
          <a:p>
            <a:pPr marL="0" indent="0">
              <a:lnSpc>
                <a:spcPct val="112000"/>
              </a:lnSpc>
              <a:buNone/>
            </a:pPr>
            <a:r>
              <a:rPr lang="en-US" sz="1800" b="1" dirty="0">
                <a:solidFill>
                  <a:schemeClr val="tx2"/>
                </a:solidFill>
                <a:latin typeface="Source Sans Pro" panose="020B0503030403020204" pitchFamily="34" charset="0"/>
              </a:rPr>
              <a:t>Knowledge Support</a:t>
            </a:r>
          </a:p>
          <a:p>
            <a:pPr marL="0" indent="0">
              <a:lnSpc>
                <a:spcPct val="112000"/>
              </a:lnSpc>
              <a:buNone/>
            </a:pPr>
            <a:r>
              <a:rPr lang="en-US" sz="1800" dirty="0">
                <a:latin typeface="Source Sans Pro" panose="020B0503030403020204" pitchFamily="34" charset="0"/>
              </a:rPr>
              <a:t>Keeping up to date on provincial plans and public health guidelines for addressing COVID (return to work/school)</a:t>
            </a:r>
          </a:p>
          <a:p>
            <a:pPr marL="0" indent="0">
              <a:lnSpc>
                <a:spcPct val="112000"/>
              </a:lnSpc>
              <a:buNone/>
            </a:pPr>
            <a:endParaRPr lang="en-US" sz="1800" dirty="0">
              <a:latin typeface="Source Sans Pro" panose="020B0503030403020204" pitchFamily="34" charset="0"/>
            </a:endParaRPr>
          </a:p>
          <a:p>
            <a:pPr marL="0" indent="0">
              <a:lnSpc>
                <a:spcPct val="112000"/>
              </a:lnSpc>
              <a:buNone/>
            </a:pPr>
            <a:r>
              <a:rPr lang="en-US" sz="1800" b="1" dirty="0">
                <a:solidFill>
                  <a:schemeClr val="tx2"/>
                </a:solidFill>
                <a:latin typeface="Source Sans Pro" panose="020B0503030403020204" pitchFamily="34" charset="0"/>
              </a:rPr>
              <a:t>Skill-Based Adaptions</a:t>
            </a:r>
          </a:p>
          <a:p>
            <a:pPr marL="0" indent="0">
              <a:lnSpc>
                <a:spcPct val="112000"/>
              </a:lnSpc>
              <a:buNone/>
            </a:pPr>
            <a:r>
              <a:rPr lang="en-US" sz="1800" dirty="0">
                <a:latin typeface="Source Sans Pro" panose="020B0503030403020204" pitchFamily="34" charset="0"/>
              </a:rPr>
              <a:t>Adapting the skills to meet clients’ unique needs (school, childcare, work)</a:t>
            </a:r>
          </a:p>
        </p:txBody>
      </p:sp>
      <p:sp>
        <p:nvSpPr>
          <p:cNvPr id="18" name="TextBox 17">
            <a:extLst>
              <a:ext uri="{FF2B5EF4-FFF2-40B4-BE49-F238E27FC236}">
                <a16:creationId xmlns:a16="http://schemas.microsoft.com/office/drawing/2014/main" id="{30DDCB2C-0ADB-64E1-BB60-E05839AA3453}"/>
              </a:ext>
            </a:extLst>
          </p:cNvPr>
          <p:cNvSpPr txBox="1"/>
          <p:nvPr/>
        </p:nvSpPr>
        <p:spPr>
          <a:xfrm>
            <a:off x="1981200" y="2230807"/>
            <a:ext cx="3798277" cy="2862322"/>
          </a:xfrm>
          <a:prstGeom prst="rect">
            <a:avLst/>
          </a:prstGeom>
          <a:noFill/>
        </p:spPr>
        <p:txBody>
          <a:bodyPr wrap="square">
            <a:spAutoFit/>
          </a:bodyPr>
          <a:lstStyle/>
          <a:p>
            <a:pPr marL="0" indent="0">
              <a:buNone/>
            </a:pPr>
            <a:r>
              <a:rPr lang="en-US" sz="1800" b="1" dirty="0">
                <a:solidFill>
                  <a:schemeClr val="tx2"/>
                </a:solidFill>
                <a:latin typeface="Source Sans Pro" panose="020B0503030403020204" pitchFamily="34" charset="0"/>
              </a:rPr>
              <a:t>Helping Clients Impacted by COVID</a:t>
            </a:r>
          </a:p>
          <a:p>
            <a:pPr marL="0" indent="0">
              <a:buNone/>
            </a:pPr>
            <a:r>
              <a:rPr lang="en-US" sz="1800" dirty="0">
                <a:latin typeface="Source Sans Pro" panose="020B0503030403020204" pitchFamily="34" charset="0"/>
              </a:rPr>
              <a:t>Supporting those experiencing impairment in everyday activities due to behavior or anxiety concerns surrounding COVID.</a:t>
            </a:r>
            <a:br>
              <a:rPr lang="en-US" sz="1800" dirty="0">
                <a:latin typeface="Source Sans Pro" panose="020B0503030403020204" pitchFamily="34" charset="0"/>
              </a:rPr>
            </a:br>
            <a:endParaRPr lang="en-US" sz="1800" dirty="0">
              <a:latin typeface="Source Sans Pro" panose="020B0503030403020204" pitchFamily="34" charset="0"/>
            </a:endParaRPr>
          </a:p>
          <a:p>
            <a:pPr marL="0" indent="0">
              <a:buNone/>
            </a:pPr>
            <a:r>
              <a:rPr lang="en-US" sz="1800" b="1" dirty="0">
                <a:solidFill>
                  <a:schemeClr val="tx2"/>
                </a:solidFill>
                <a:latin typeface="Source Sans Pro" panose="020B0503030403020204" pitchFamily="34" charset="0"/>
              </a:rPr>
              <a:t>Customizing Programs</a:t>
            </a:r>
          </a:p>
          <a:p>
            <a:pPr marL="0" indent="0">
              <a:buNone/>
            </a:pPr>
            <a:r>
              <a:rPr lang="en-US" sz="1800" dirty="0">
                <a:latin typeface="Source Sans Pro" panose="020B0503030403020204" pitchFamily="34" charset="0"/>
              </a:rPr>
              <a:t>Customizing our programs to meet the needs of our clients, regardless of age.</a:t>
            </a:r>
          </a:p>
        </p:txBody>
      </p:sp>
      <p:pic>
        <p:nvPicPr>
          <p:cNvPr id="3" name="Picture 2">
            <a:extLst>
              <a:ext uri="{FF2B5EF4-FFF2-40B4-BE49-F238E27FC236}">
                <a16:creationId xmlns:a16="http://schemas.microsoft.com/office/drawing/2014/main" id="{8906884D-8471-D444-71F3-0FCF8E91E574}"/>
              </a:ext>
            </a:extLst>
          </p:cNvPr>
          <p:cNvPicPr>
            <a:picLocks noChangeAspect="1"/>
          </p:cNvPicPr>
          <p:nvPr/>
        </p:nvPicPr>
        <p:blipFill>
          <a:blip r:embed="rId10"/>
          <a:stretch>
            <a:fillRect/>
          </a:stretch>
        </p:blipFill>
        <p:spPr>
          <a:xfrm rot="2700000">
            <a:off x="5553901" y="-1398879"/>
            <a:ext cx="2336800" cy="2349500"/>
          </a:xfrm>
          <a:prstGeom prst="rect">
            <a:avLst/>
          </a:prstGeom>
        </p:spPr>
      </p:pic>
      <p:pic>
        <p:nvPicPr>
          <p:cNvPr id="4" name="Picture 3">
            <a:extLst>
              <a:ext uri="{FF2B5EF4-FFF2-40B4-BE49-F238E27FC236}">
                <a16:creationId xmlns:a16="http://schemas.microsoft.com/office/drawing/2014/main" id="{1E3026C9-37A8-4435-7B90-0C9D6DCB8449}"/>
              </a:ext>
            </a:extLst>
          </p:cNvPr>
          <p:cNvPicPr>
            <a:picLocks noChangeAspect="1"/>
          </p:cNvPicPr>
          <p:nvPr/>
        </p:nvPicPr>
        <p:blipFill>
          <a:blip r:embed="rId11"/>
          <a:stretch>
            <a:fillRect/>
          </a:stretch>
        </p:blipFill>
        <p:spPr>
          <a:xfrm rot="19958521">
            <a:off x="6351498" y="5422890"/>
            <a:ext cx="8102600" cy="8115300"/>
          </a:xfrm>
          <a:prstGeom prst="rect">
            <a:avLst/>
          </a:prstGeom>
        </p:spPr>
      </p:pic>
    </p:spTree>
    <p:extLst>
      <p:ext uri="{BB962C8B-B14F-4D97-AF65-F5344CB8AC3E}">
        <p14:creationId xmlns:p14="http://schemas.microsoft.com/office/powerpoint/2010/main" val="867138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C3C2E-6245-34ED-DC0A-82F931DAFFE9}"/>
              </a:ext>
            </a:extLst>
          </p:cNvPr>
          <p:cNvSpPr>
            <a:spLocks noGrp="1"/>
          </p:cNvSpPr>
          <p:nvPr>
            <p:ph type="title"/>
          </p:nvPr>
        </p:nvSpPr>
        <p:spPr/>
        <p:txBody>
          <a:bodyPr/>
          <a:lstStyle/>
          <a:p>
            <a:r>
              <a:rPr lang="en-US" dirty="0"/>
              <a:t>Outcomes – Service Delivery (N=13.8k)</a:t>
            </a:r>
          </a:p>
        </p:txBody>
      </p:sp>
      <p:graphicFrame>
        <p:nvGraphicFramePr>
          <p:cNvPr id="15" name="Gráfico 12">
            <a:extLst>
              <a:ext uri="{FF2B5EF4-FFF2-40B4-BE49-F238E27FC236}">
                <a16:creationId xmlns:a16="http://schemas.microsoft.com/office/drawing/2014/main" id="{5E65B305-79DF-48EA-918B-FDFAF8FB4755}"/>
              </a:ext>
            </a:extLst>
          </p:cNvPr>
          <p:cNvGraphicFramePr/>
          <p:nvPr>
            <p:extLst>
              <p:ext uri="{D42A27DB-BD31-4B8C-83A1-F6EECF244321}">
                <p14:modId xmlns:p14="http://schemas.microsoft.com/office/powerpoint/2010/main" val="1595677009"/>
              </p:ext>
            </p:extLst>
          </p:nvPr>
        </p:nvGraphicFramePr>
        <p:xfrm>
          <a:off x="716368" y="2369277"/>
          <a:ext cx="3186178" cy="2952098"/>
        </p:xfrm>
        <a:graphic>
          <a:graphicData uri="http://schemas.openxmlformats.org/drawingml/2006/chart">
            <c:chart xmlns:c="http://schemas.openxmlformats.org/drawingml/2006/chart" xmlns:r="http://schemas.openxmlformats.org/officeDocument/2006/relationships" r:id="rId2"/>
          </a:graphicData>
        </a:graphic>
      </p:graphicFrame>
      <p:sp>
        <p:nvSpPr>
          <p:cNvPr id="16" name="CaixaDeTexto 13">
            <a:extLst>
              <a:ext uri="{FF2B5EF4-FFF2-40B4-BE49-F238E27FC236}">
                <a16:creationId xmlns:a16="http://schemas.microsoft.com/office/drawing/2014/main" id="{A433999C-ED7D-9555-872D-5844006F5227}"/>
              </a:ext>
            </a:extLst>
          </p:cNvPr>
          <p:cNvSpPr txBox="1"/>
          <p:nvPr/>
        </p:nvSpPr>
        <p:spPr>
          <a:xfrm>
            <a:off x="1399225" y="3569051"/>
            <a:ext cx="1820463" cy="646331"/>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pt-BR" sz="3600" b="1" u="none" strike="noStrike" kern="0" cap="none" spc="0" normalizeH="0" baseline="0" noProof="0" dirty="0">
                <a:ln>
                  <a:noFill/>
                </a:ln>
                <a:solidFill>
                  <a:schemeClr val="tx2"/>
                </a:solidFill>
                <a:effectLst/>
                <a:uLnTx/>
                <a:uFillTx/>
                <a:latin typeface="Source Sans Pro Semibold" panose="020B0503030403020204" pitchFamily="34" charset="0"/>
                <a:cs typeface="Helvetica" panose="020B0604020202020204" pitchFamily="34" charset="0"/>
                <a:sym typeface="Arial"/>
              </a:rPr>
              <a:t>90%</a:t>
            </a:r>
            <a:r>
              <a:rPr kumimoji="0" lang="en-CA" sz="3600" b="1" u="none" strike="noStrike" kern="1200" cap="none" spc="0" normalizeH="0" baseline="0" noProof="0" dirty="0">
                <a:ln>
                  <a:noFill/>
                </a:ln>
                <a:solidFill>
                  <a:schemeClr val="tx2"/>
                </a:solidFill>
                <a:effectLst/>
                <a:uLnTx/>
                <a:uFillTx/>
                <a:latin typeface="Source Sans Pro Semibold" panose="020B0503030403020204" pitchFamily="34" charset="0"/>
                <a:ea typeface="Calibri" panose="020F0502020204030204" pitchFamily="34" charset="0"/>
                <a:cs typeface="Helvetica" panose="020B0604020202020204" pitchFamily="34" charset="0"/>
              </a:rPr>
              <a:t> </a:t>
            </a:r>
            <a:endParaRPr kumimoji="0" lang="pt-BR" sz="3600" b="1" u="none" strike="noStrike" kern="0" cap="none" spc="0" normalizeH="0" baseline="0" noProof="0" dirty="0">
              <a:ln>
                <a:noFill/>
              </a:ln>
              <a:solidFill>
                <a:schemeClr val="tx2"/>
              </a:solidFill>
              <a:effectLst/>
              <a:uLnTx/>
              <a:uFillTx/>
              <a:latin typeface="Source Sans Pro Semibold" panose="020B0503030403020204" pitchFamily="34" charset="0"/>
              <a:cs typeface="Helvetica" panose="020B0604020202020204" pitchFamily="34" charset="0"/>
              <a:sym typeface="Arial"/>
            </a:endParaRPr>
          </a:p>
        </p:txBody>
      </p:sp>
      <p:sp>
        <p:nvSpPr>
          <p:cNvPr id="17" name="CaixaDeTexto 17">
            <a:extLst>
              <a:ext uri="{FF2B5EF4-FFF2-40B4-BE49-F238E27FC236}">
                <a16:creationId xmlns:a16="http://schemas.microsoft.com/office/drawing/2014/main" id="{8BCC4985-2DEC-D599-31C8-17DCCFD0FE8C}"/>
              </a:ext>
            </a:extLst>
          </p:cNvPr>
          <p:cNvSpPr txBox="1"/>
          <p:nvPr/>
        </p:nvSpPr>
        <p:spPr>
          <a:xfrm>
            <a:off x="326385" y="1852871"/>
            <a:ext cx="3966141" cy="400110"/>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lang="pt-BR" sz="2000" b="1" dirty="0">
                <a:solidFill>
                  <a:schemeClr val="tx2"/>
                </a:solidFill>
                <a:latin typeface="Source Sans Pro" panose="020B0503030403020204" pitchFamily="34" charset="0"/>
                <a:sym typeface="Arial"/>
              </a:rPr>
              <a:t>Outcome Success</a:t>
            </a:r>
          </a:p>
        </p:txBody>
      </p:sp>
      <p:sp>
        <p:nvSpPr>
          <p:cNvPr id="18" name="CaixaDeTexto 21">
            <a:extLst>
              <a:ext uri="{FF2B5EF4-FFF2-40B4-BE49-F238E27FC236}">
                <a16:creationId xmlns:a16="http://schemas.microsoft.com/office/drawing/2014/main" id="{068982F2-C2EE-ED1E-02D4-49B660BD47BC}"/>
              </a:ext>
            </a:extLst>
          </p:cNvPr>
          <p:cNvSpPr txBox="1"/>
          <p:nvPr/>
        </p:nvSpPr>
        <p:spPr>
          <a:xfrm>
            <a:off x="824166" y="5293076"/>
            <a:ext cx="3078380" cy="954107"/>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lang="en-US" sz="1400" kern="0" dirty="0">
                <a:latin typeface="Source Sans Pro" panose="020B0503030403020204" pitchFamily="34" charset="0"/>
                <a:cs typeface="Helvetica" panose="020B0604020202020204" pitchFamily="34" charset="0"/>
                <a:sym typeface="Arial"/>
              </a:rPr>
              <a:t>Other s</a:t>
            </a:r>
            <a:r>
              <a:rPr kumimoji="0" lang="en-US" sz="1400" u="none" strike="noStrike" kern="0" cap="none" spc="0" normalizeH="0" baseline="0" noProof="0" dirty="0" err="1">
                <a:ln>
                  <a:noFill/>
                </a:ln>
                <a:effectLst/>
                <a:uLnTx/>
                <a:uFillTx/>
                <a:latin typeface="Source Sans Pro" panose="020B0503030403020204" pitchFamily="34" charset="0"/>
                <a:cs typeface="Helvetica" panose="020B0604020202020204" pitchFamily="34" charset="0"/>
                <a:sym typeface="Arial"/>
              </a:rPr>
              <a:t>trong</a:t>
            </a:r>
            <a:r>
              <a:rPr kumimoji="0" lang="en-US" sz="1400" u="none" strike="noStrike" kern="0" cap="none" spc="0" normalizeH="0" baseline="0" noProof="0" dirty="0">
                <a:ln>
                  <a:noFill/>
                </a:ln>
                <a:effectLst/>
                <a:uLnTx/>
                <a:uFillTx/>
                <a:latin typeface="Source Sans Pro" panose="020B0503030403020204" pitchFamily="34" charset="0"/>
                <a:cs typeface="Helvetica" panose="020B0604020202020204" pitchFamily="34" charset="0"/>
                <a:sym typeface="Arial"/>
              </a:rPr>
              <a:t> impacts seen:</a:t>
            </a:r>
          </a:p>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lang="en-US" sz="1400" kern="0" dirty="0">
                <a:latin typeface="Source Sans Pro" panose="020B0503030403020204" pitchFamily="34" charset="0"/>
                <a:cs typeface="Helvetica" panose="020B0604020202020204" pitchFamily="34" charset="0"/>
                <a:sym typeface="Arial"/>
              </a:rPr>
              <a:t>A</a:t>
            </a:r>
            <a:r>
              <a:rPr kumimoji="0" lang="en-US" sz="1400" u="none" strike="noStrike" kern="0" cap="none" spc="0" normalizeH="0" baseline="0" noProof="0" dirty="0" err="1">
                <a:ln>
                  <a:noFill/>
                </a:ln>
                <a:effectLst/>
                <a:uLnTx/>
                <a:uFillTx/>
                <a:latin typeface="Source Sans Pro" panose="020B0503030403020204" pitchFamily="34" charset="0"/>
                <a:cs typeface="Helvetica" panose="020B0604020202020204" pitchFamily="34" charset="0"/>
                <a:sym typeface="Arial"/>
              </a:rPr>
              <a:t>cademic</a:t>
            </a:r>
            <a:r>
              <a:rPr kumimoji="0" lang="en-US" sz="1400" u="none" strike="noStrike" kern="0" cap="none" spc="0" normalizeH="0" baseline="0" noProof="0" dirty="0">
                <a:ln>
                  <a:noFill/>
                </a:ln>
                <a:effectLst/>
                <a:uLnTx/>
                <a:uFillTx/>
                <a:latin typeface="Source Sans Pro" panose="020B0503030403020204" pitchFamily="34" charset="0"/>
                <a:cs typeface="Helvetica" panose="020B0604020202020204" pitchFamily="34" charset="0"/>
                <a:sym typeface="Arial"/>
              </a:rPr>
              <a:t> progress/attendance</a:t>
            </a:r>
          </a:p>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lang="en-US" sz="1400" kern="0" dirty="0">
                <a:latin typeface="Source Sans Pro" panose="020B0503030403020204" pitchFamily="34" charset="0"/>
                <a:cs typeface="Helvetica" panose="020B0604020202020204" pitchFamily="34" charset="0"/>
                <a:sym typeface="Arial"/>
              </a:rPr>
              <a:t>B</a:t>
            </a:r>
            <a:r>
              <a:rPr kumimoji="0" lang="en-US" sz="1400" u="none" strike="noStrike" kern="0" cap="none" spc="0" normalizeH="0" baseline="0" noProof="0" dirty="0" err="1">
                <a:ln>
                  <a:noFill/>
                </a:ln>
                <a:effectLst/>
                <a:uLnTx/>
                <a:uFillTx/>
                <a:latin typeface="Source Sans Pro" panose="020B0503030403020204" pitchFamily="34" charset="0"/>
                <a:cs typeface="Helvetica" panose="020B0604020202020204" pitchFamily="34" charset="0"/>
                <a:sym typeface="Arial"/>
              </a:rPr>
              <a:t>ullying</a:t>
            </a:r>
            <a:r>
              <a:rPr kumimoji="0" lang="en-US" sz="1400" u="none" strike="noStrike" kern="0" cap="none" spc="0" normalizeH="0" baseline="0" noProof="0" dirty="0">
                <a:ln>
                  <a:noFill/>
                </a:ln>
                <a:effectLst/>
                <a:uLnTx/>
                <a:uFillTx/>
                <a:latin typeface="Source Sans Pro" panose="020B0503030403020204" pitchFamily="34" charset="0"/>
                <a:cs typeface="Helvetica" panose="020B0604020202020204" pitchFamily="34" charset="0"/>
                <a:sym typeface="Arial"/>
              </a:rPr>
              <a:t> &amp; Victimization</a:t>
            </a:r>
          </a:p>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lang="en-US" sz="1400" kern="0" dirty="0">
                <a:latin typeface="Source Sans Pro" panose="020B0503030403020204" pitchFamily="34" charset="0"/>
                <a:cs typeface="Helvetica" panose="020B0604020202020204" pitchFamily="34" charset="0"/>
                <a:sym typeface="Arial"/>
              </a:rPr>
              <a:t>Family Functioning, Parental Mood</a:t>
            </a:r>
            <a:endParaRPr kumimoji="0" lang="pt-BR" sz="1400" u="none" strike="noStrike" kern="0" cap="none" spc="0" normalizeH="0" baseline="0" noProof="0" dirty="0">
              <a:ln>
                <a:noFill/>
              </a:ln>
              <a:effectLst/>
              <a:uLnTx/>
              <a:uFillTx/>
              <a:latin typeface="Source Sans Pro" panose="020B0503030403020204" pitchFamily="34" charset="0"/>
              <a:cs typeface="Helvetica" panose="020B0604020202020204" pitchFamily="34" charset="0"/>
              <a:sym typeface="Arial"/>
            </a:endParaRPr>
          </a:p>
        </p:txBody>
      </p:sp>
      <p:sp>
        <p:nvSpPr>
          <p:cNvPr id="19" name="CaixaDeTexto 33">
            <a:extLst>
              <a:ext uri="{FF2B5EF4-FFF2-40B4-BE49-F238E27FC236}">
                <a16:creationId xmlns:a16="http://schemas.microsoft.com/office/drawing/2014/main" id="{D865C842-FB99-AD28-68CB-7C84E6663DEE}"/>
              </a:ext>
            </a:extLst>
          </p:cNvPr>
          <p:cNvSpPr txBox="1"/>
          <p:nvPr/>
        </p:nvSpPr>
        <p:spPr>
          <a:xfrm>
            <a:off x="4665242" y="5293076"/>
            <a:ext cx="3102719" cy="523220"/>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1400" u="none" strike="noStrike" kern="0" cap="none" spc="0" normalizeH="0" baseline="0" noProof="0" dirty="0">
                <a:ln>
                  <a:noFill/>
                </a:ln>
                <a:effectLst/>
                <a:uLnTx/>
                <a:uFillTx/>
                <a:latin typeface="Source Sans Pro" panose="020B0503030403020204" pitchFamily="34" charset="0"/>
                <a:cs typeface="Helvetica" panose="020B0604020202020204" pitchFamily="34" charset="0"/>
                <a:sym typeface="Arial"/>
              </a:rPr>
              <a:t>Majority complete</a:t>
            </a:r>
          </a:p>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1400" u="none" strike="noStrike" kern="0" cap="none" spc="0" normalizeH="0" baseline="0" noProof="0" dirty="0">
                <a:ln>
                  <a:noFill/>
                </a:ln>
                <a:effectLst/>
                <a:uLnTx/>
                <a:uFillTx/>
                <a:latin typeface="Source Sans Pro" panose="020B0503030403020204" pitchFamily="34" charset="0"/>
                <a:cs typeface="Helvetica" panose="020B0604020202020204" pitchFamily="34" charset="0"/>
                <a:sym typeface="Arial"/>
              </a:rPr>
              <a:t> full programs</a:t>
            </a:r>
            <a:endParaRPr kumimoji="0" lang="pt-BR" sz="1400" u="none" strike="noStrike" kern="0" cap="none" spc="0" normalizeH="0" baseline="0" noProof="0" dirty="0">
              <a:ln>
                <a:noFill/>
              </a:ln>
              <a:effectLst/>
              <a:uLnTx/>
              <a:uFillTx/>
              <a:latin typeface="Source Sans Pro" panose="020B0503030403020204" pitchFamily="34" charset="0"/>
              <a:cs typeface="Helvetica" panose="020B0604020202020204" pitchFamily="34" charset="0"/>
              <a:sym typeface="Arial"/>
            </a:endParaRPr>
          </a:p>
        </p:txBody>
      </p:sp>
      <p:graphicFrame>
        <p:nvGraphicFramePr>
          <p:cNvPr id="20" name="Gráfico 31">
            <a:extLst>
              <a:ext uri="{FF2B5EF4-FFF2-40B4-BE49-F238E27FC236}">
                <a16:creationId xmlns:a16="http://schemas.microsoft.com/office/drawing/2014/main" id="{59BD0A8C-1882-F32D-9807-244363D8DCEF}"/>
              </a:ext>
            </a:extLst>
          </p:cNvPr>
          <p:cNvGraphicFramePr/>
          <p:nvPr>
            <p:extLst>
              <p:ext uri="{D42A27DB-BD31-4B8C-83A1-F6EECF244321}">
                <p14:modId xmlns:p14="http://schemas.microsoft.com/office/powerpoint/2010/main" val="1453979118"/>
              </p:ext>
            </p:extLst>
          </p:nvPr>
        </p:nvGraphicFramePr>
        <p:xfrm>
          <a:off x="4665242" y="2460715"/>
          <a:ext cx="3102719" cy="2708598"/>
        </p:xfrm>
        <a:graphic>
          <a:graphicData uri="http://schemas.openxmlformats.org/drawingml/2006/chart">
            <c:chart xmlns:c="http://schemas.openxmlformats.org/drawingml/2006/chart" xmlns:r="http://schemas.openxmlformats.org/officeDocument/2006/relationships" r:id="rId3"/>
          </a:graphicData>
        </a:graphic>
      </p:graphicFrame>
      <p:sp>
        <p:nvSpPr>
          <p:cNvPr id="21" name="CaixaDeTexto 32">
            <a:extLst>
              <a:ext uri="{FF2B5EF4-FFF2-40B4-BE49-F238E27FC236}">
                <a16:creationId xmlns:a16="http://schemas.microsoft.com/office/drawing/2014/main" id="{C467B0BF-5F57-5A1E-F339-F799D1169789}"/>
              </a:ext>
            </a:extLst>
          </p:cNvPr>
          <p:cNvSpPr txBox="1"/>
          <p:nvPr/>
        </p:nvSpPr>
        <p:spPr>
          <a:xfrm>
            <a:off x="4349113" y="1855476"/>
            <a:ext cx="3734971" cy="400110"/>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lang="pt-BR" sz="2000" b="1" dirty="0">
                <a:solidFill>
                  <a:schemeClr val="tx2"/>
                </a:solidFill>
                <a:latin typeface="Source Sans Pro" panose="020B0503030403020204" pitchFamily="34" charset="0"/>
                <a:sym typeface="Arial"/>
              </a:rPr>
              <a:t>Attrition Rate</a:t>
            </a:r>
          </a:p>
        </p:txBody>
      </p:sp>
      <p:sp>
        <p:nvSpPr>
          <p:cNvPr id="22" name="CaixaDeTexto 34">
            <a:extLst>
              <a:ext uri="{FF2B5EF4-FFF2-40B4-BE49-F238E27FC236}">
                <a16:creationId xmlns:a16="http://schemas.microsoft.com/office/drawing/2014/main" id="{0F7499BC-AA57-A1B6-D3BB-6D3D91B538A0}"/>
              </a:ext>
            </a:extLst>
          </p:cNvPr>
          <p:cNvSpPr txBox="1"/>
          <p:nvPr/>
        </p:nvSpPr>
        <p:spPr>
          <a:xfrm>
            <a:off x="5451378" y="3533883"/>
            <a:ext cx="1577333" cy="646331"/>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pt-BR" sz="3600" b="1" u="none" strike="noStrike" kern="0" cap="none" spc="0" normalizeH="0" baseline="0" noProof="0" dirty="0">
                <a:ln>
                  <a:noFill/>
                </a:ln>
                <a:solidFill>
                  <a:schemeClr val="tx2"/>
                </a:solidFill>
                <a:effectLst/>
                <a:uLnTx/>
                <a:uFillTx/>
                <a:latin typeface="Source Sans Pro Semibold" panose="020B0503030403020204" pitchFamily="34" charset="0"/>
                <a:cs typeface="Helvetica" panose="020B0604020202020204" pitchFamily="34" charset="0"/>
                <a:sym typeface="Arial"/>
              </a:rPr>
              <a:t>7%</a:t>
            </a:r>
          </a:p>
        </p:txBody>
      </p:sp>
      <p:sp>
        <p:nvSpPr>
          <p:cNvPr id="23" name="Arrow: Up 30">
            <a:extLst>
              <a:ext uri="{FF2B5EF4-FFF2-40B4-BE49-F238E27FC236}">
                <a16:creationId xmlns:a16="http://schemas.microsoft.com/office/drawing/2014/main" id="{4105F780-9228-6E7C-ED94-D65838B1FB53}"/>
              </a:ext>
            </a:extLst>
          </p:cNvPr>
          <p:cNvSpPr/>
          <p:nvPr/>
        </p:nvSpPr>
        <p:spPr>
          <a:xfrm>
            <a:off x="8530651" y="2315762"/>
            <a:ext cx="2776264" cy="2853552"/>
          </a:xfrm>
          <a:prstGeom prst="upArrow">
            <a:avLst/>
          </a:prstGeom>
          <a:gradFill flip="none" rotWithShape="1">
            <a:gsLst>
              <a:gs pos="0">
                <a:schemeClr val="accent2"/>
              </a:gs>
              <a:gs pos="100000">
                <a:schemeClr val="accent2">
                  <a:lumMod val="75000"/>
                </a:schemeClr>
              </a:gs>
            </a:gsLst>
            <a:lin ang="5400000" scaled="0"/>
            <a:tileRect/>
          </a:gradFill>
          <a:ln>
            <a:noFill/>
          </a:ln>
        </p:spPr>
        <p:txBody>
          <a:bodyPr spcFirstLastPara="1" wrap="square" lIns="121900" tIns="0" rIns="121900" bIns="121900" rtlCol="0" anchor="ctr" anchorCtr="0">
            <a:no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CA" sz="3600" b="1" u="none" strike="noStrike" kern="0" cap="none" spc="0" normalizeH="0" baseline="0" noProof="0" dirty="0">
                <a:ln>
                  <a:noFill/>
                </a:ln>
                <a:solidFill>
                  <a:srgbClr val="FFFFFF"/>
                </a:solidFill>
                <a:effectLst/>
                <a:uLnTx/>
                <a:uFillTx/>
                <a:latin typeface="Source Sans Pro Semibold" panose="020B0503030403020204" pitchFamily="34" charset="0"/>
                <a:cs typeface="Arial"/>
                <a:sym typeface="Arial"/>
              </a:rPr>
              <a:t>100%</a:t>
            </a:r>
          </a:p>
        </p:txBody>
      </p:sp>
      <p:sp>
        <p:nvSpPr>
          <p:cNvPr id="24" name="CaixaDeTexto 32">
            <a:extLst>
              <a:ext uri="{FF2B5EF4-FFF2-40B4-BE49-F238E27FC236}">
                <a16:creationId xmlns:a16="http://schemas.microsoft.com/office/drawing/2014/main" id="{4BF23151-ABEF-8AFE-0F56-70F4DC9FA2CE}"/>
              </a:ext>
            </a:extLst>
          </p:cNvPr>
          <p:cNvSpPr txBox="1"/>
          <p:nvPr/>
        </p:nvSpPr>
        <p:spPr>
          <a:xfrm>
            <a:off x="7919745" y="1852871"/>
            <a:ext cx="3966141" cy="400110"/>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lang="pt-BR" sz="2000" b="1" dirty="0">
                <a:solidFill>
                  <a:schemeClr val="tx2"/>
                </a:solidFill>
                <a:latin typeface="Source Sans Pro" panose="020B0503030403020204" pitchFamily="34" charset="0"/>
                <a:sym typeface="Arial"/>
              </a:rPr>
              <a:t>High </a:t>
            </a:r>
            <a:r>
              <a:rPr lang="pt-BR" sz="2000" b="1" dirty="0" err="1">
                <a:solidFill>
                  <a:schemeClr val="tx2"/>
                </a:solidFill>
                <a:latin typeface="Source Sans Pro" panose="020B0503030403020204" pitchFamily="34" charset="0"/>
                <a:sym typeface="Arial"/>
              </a:rPr>
              <a:t>Client</a:t>
            </a:r>
            <a:r>
              <a:rPr lang="pt-BR" sz="2000" b="1" dirty="0">
                <a:solidFill>
                  <a:schemeClr val="tx2"/>
                </a:solidFill>
                <a:latin typeface="Source Sans Pro" panose="020B0503030403020204" pitchFamily="34" charset="0"/>
                <a:sym typeface="Arial"/>
              </a:rPr>
              <a:t> Satisfaction</a:t>
            </a:r>
          </a:p>
        </p:txBody>
      </p:sp>
      <p:sp>
        <p:nvSpPr>
          <p:cNvPr id="25" name="CaixaDeTexto 33">
            <a:extLst>
              <a:ext uri="{FF2B5EF4-FFF2-40B4-BE49-F238E27FC236}">
                <a16:creationId xmlns:a16="http://schemas.microsoft.com/office/drawing/2014/main" id="{C2E6E353-6E13-4DCF-C905-F90108434BE9}"/>
              </a:ext>
            </a:extLst>
          </p:cNvPr>
          <p:cNvSpPr txBox="1"/>
          <p:nvPr/>
        </p:nvSpPr>
        <p:spPr>
          <a:xfrm>
            <a:off x="8715601" y="5321375"/>
            <a:ext cx="2374430" cy="738664"/>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1400" u="none" strike="noStrike" kern="0" cap="none" spc="0" normalizeH="0" baseline="0" noProof="0" dirty="0">
                <a:ln>
                  <a:noFill/>
                </a:ln>
                <a:effectLst/>
                <a:uLnTx/>
                <a:uFillTx/>
                <a:latin typeface="Source Sans Pro" panose="020B0503030403020204" pitchFamily="34" charset="0"/>
                <a:cs typeface="Helvetica" panose="020B0604020202020204" pitchFamily="34" charset="0"/>
                <a:sym typeface="Arial"/>
              </a:rPr>
              <a:t>Overall </a:t>
            </a:r>
          </a:p>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1400" u="none" strike="noStrike" kern="0" cap="none" spc="0" normalizeH="0" baseline="0" noProof="0" dirty="0">
                <a:ln>
                  <a:noFill/>
                </a:ln>
                <a:effectLst/>
                <a:uLnTx/>
                <a:uFillTx/>
                <a:latin typeface="Source Sans Pro" panose="020B0503030403020204" pitchFamily="34" charset="0"/>
                <a:cs typeface="Helvetica" panose="020B0604020202020204" pitchFamily="34" charset="0"/>
                <a:sym typeface="Arial"/>
              </a:rPr>
              <a:t>Service </a:t>
            </a:r>
          </a:p>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1400" u="none" strike="noStrike" kern="0" cap="none" spc="0" normalizeH="0" baseline="0" noProof="0" dirty="0">
                <a:ln>
                  <a:noFill/>
                </a:ln>
                <a:effectLst/>
                <a:uLnTx/>
                <a:uFillTx/>
                <a:latin typeface="Source Sans Pro" panose="020B0503030403020204" pitchFamily="34" charset="0"/>
                <a:cs typeface="Helvetica" panose="020B0604020202020204" pitchFamily="34" charset="0"/>
                <a:sym typeface="Arial"/>
              </a:rPr>
              <a:t>Satisfaction</a:t>
            </a:r>
            <a:endParaRPr kumimoji="0" lang="pt-BR" sz="1400" u="none" strike="noStrike" kern="0" cap="none" spc="0" normalizeH="0" baseline="0" noProof="0" dirty="0">
              <a:ln>
                <a:noFill/>
              </a:ln>
              <a:effectLst/>
              <a:uLnTx/>
              <a:uFillTx/>
              <a:latin typeface="Source Sans Pro" panose="020B0503030403020204" pitchFamily="34" charset="0"/>
              <a:cs typeface="Helvetica" panose="020B0604020202020204" pitchFamily="34" charset="0"/>
              <a:sym typeface="Arial"/>
            </a:endParaRPr>
          </a:p>
        </p:txBody>
      </p:sp>
    </p:spTree>
    <p:extLst>
      <p:ext uri="{BB962C8B-B14F-4D97-AF65-F5344CB8AC3E}">
        <p14:creationId xmlns:p14="http://schemas.microsoft.com/office/powerpoint/2010/main" val="794844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C3C2E-6245-34ED-DC0A-82F931DAFFE9}"/>
              </a:ext>
            </a:extLst>
          </p:cNvPr>
          <p:cNvSpPr>
            <a:spLocks noGrp="1"/>
          </p:cNvSpPr>
          <p:nvPr>
            <p:ph type="title"/>
          </p:nvPr>
        </p:nvSpPr>
        <p:spPr/>
        <p:txBody>
          <a:bodyPr/>
          <a:lstStyle/>
          <a:p>
            <a:r>
              <a:rPr lang="en-US" dirty="0"/>
              <a:t>Outcomes – Service Delivery (N=13.8k)</a:t>
            </a:r>
          </a:p>
        </p:txBody>
      </p:sp>
      <p:sp>
        <p:nvSpPr>
          <p:cNvPr id="3" name="Content Placeholder 2">
            <a:extLst>
              <a:ext uri="{FF2B5EF4-FFF2-40B4-BE49-F238E27FC236}">
                <a16:creationId xmlns:a16="http://schemas.microsoft.com/office/drawing/2014/main" id="{4612FC68-B74A-16F6-771C-6A7AE9C2669B}"/>
              </a:ext>
            </a:extLst>
          </p:cNvPr>
          <p:cNvSpPr>
            <a:spLocks noGrp="1"/>
          </p:cNvSpPr>
          <p:nvPr>
            <p:ph sz="half" idx="1"/>
          </p:nvPr>
        </p:nvSpPr>
        <p:spPr/>
        <p:txBody>
          <a:bodyPr>
            <a:normAutofit fontScale="55000" lnSpcReduction="20000"/>
          </a:bodyPr>
          <a:lstStyle/>
          <a:p>
            <a:pPr marL="0" indent="0">
              <a:buNone/>
            </a:pPr>
            <a:r>
              <a:rPr lang="en-US" b="1" dirty="0">
                <a:solidFill>
                  <a:schemeClr val="tx2"/>
                </a:solidFill>
              </a:rPr>
              <a:t>27% of the families</a:t>
            </a:r>
          </a:p>
          <a:p>
            <a:r>
              <a:rPr lang="en-US" dirty="0"/>
              <a:t>Below 30k income</a:t>
            </a:r>
          </a:p>
          <a:p>
            <a:r>
              <a:rPr lang="en-US" dirty="0"/>
              <a:t>66% single parents</a:t>
            </a:r>
          </a:p>
          <a:p>
            <a:pPr marL="0" indent="0">
              <a:buNone/>
            </a:pPr>
            <a:r>
              <a:rPr lang="en-US" b="1" dirty="0">
                <a:solidFill>
                  <a:schemeClr val="tx2"/>
                </a:solidFill>
              </a:rPr>
              <a:t>Anxiety &amp; Depression</a:t>
            </a:r>
          </a:p>
          <a:p>
            <a:r>
              <a:rPr lang="en-US" dirty="0"/>
              <a:t>38% presented with significant depression</a:t>
            </a:r>
          </a:p>
          <a:p>
            <a:r>
              <a:rPr lang="en-US" dirty="0"/>
              <a:t>87% resolved both anxiety and depression</a:t>
            </a:r>
          </a:p>
          <a:p>
            <a:r>
              <a:rPr lang="en-US" dirty="0"/>
              <a:t>55% resolved sleep issues</a:t>
            </a:r>
          </a:p>
          <a:p>
            <a:pPr marL="0" indent="0">
              <a:buNone/>
            </a:pPr>
            <a:r>
              <a:rPr lang="en-US" b="1" dirty="0">
                <a:solidFill>
                  <a:schemeClr val="tx2"/>
                </a:solidFill>
              </a:rPr>
              <a:t>Strong outcomes</a:t>
            </a:r>
          </a:p>
          <a:p>
            <a:r>
              <a:rPr lang="en-US" dirty="0"/>
              <a:t>Developmental disorders</a:t>
            </a:r>
          </a:p>
          <a:p>
            <a:r>
              <a:rPr lang="en-US" dirty="0"/>
              <a:t>Canadian Indigenous </a:t>
            </a:r>
          </a:p>
          <a:p>
            <a:r>
              <a:rPr lang="en-US" dirty="0"/>
              <a:t>LGBTQ2S+  </a:t>
            </a:r>
          </a:p>
          <a:p>
            <a:r>
              <a:rPr lang="en-US" dirty="0"/>
              <a:t>Community Services / At risk</a:t>
            </a:r>
          </a:p>
        </p:txBody>
      </p:sp>
      <p:pic>
        <p:nvPicPr>
          <p:cNvPr id="26" name="Imagem 6">
            <a:extLst>
              <a:ext uri="{FF2B5EF4-FFF2-40B4-BE49-F238E27FC236}">
                <a16:creationId xmlns:a16="http://schemas.microsoft.com/office/drawing/2014/main" id="{F2E7275D-9F9C-DB80-654C-9D39287A94E5}"/>
              </a:ext>
            </a:extLst>
          </p:cNvPr>
          <p:cNvPicPr>
            <a:picLocks noGrp="1" noChangeAspect="1"/>
          </p:cNvPicPr>
          <p:nvPr>
            <p:ph sz="half" idx="2"/>
          </p:nvPr>
        </p:nvPicPr>
        <p:blipFill rotWithShape="1">
          <a:blip r:embed="rId2" cstate="screen">
            <a:extLst>
              <a:ext uri="{BEBA8EAE-BF5A-486C-A8C5-ECC9F3942E4B}">
                <a14:imgProps xmlns:a14="http://schemas.microsoft.com/office/drawing/2010/main">
                  <a14:imgLayer r:embed="rId3">
                    <a14:imgEffect>
                      <a14:colorTemperature colorTemp="7200"/>
                    </a14:imgEffect>
                    <a14:imgEffect>
                      <a14:brightnessContrast bright="20000"/>
                    </a14:imgEffect>
                  </a14:imgLayer>
                </a14:imgProps>
              </a:ext>
              <a:ext uri="{28A0092B-C50C-407E-A947-70E740481C1C}">
                <a14:useLocalDpi xmlns:a14="http://schemas.microsoft.com/office/drawing/2010/main"/>
              </a:ext>
            </a:extLst>
          </a:blip>
          <a:srcRect r="5240"/>
          <a:stretch/>
        </p:blipFill>
        <p:spPr>
          <a:xfrm>
            <a:off x="5050719" y="1848539"/>
            <a:ext cx="3569677" cy="3573439"/>
          </a:xfrm>
          <a:prstGeom prst="ellipse">
            <a:avLst/>
          </a:prstGeom>
          <a:noFill/>
        </p:spPr>
      </p:pic>
      <p:pic>
        <p:nvPicPr>
          <p:cNvPr id="27" name="Imagem 3">
            <a:extLst>
              <a:ext uri="{FF2B5EF4-FFF2-40B4-BE49-F238E27FC236}">
                <a16:creationId xmlns:a16="http://schemas.microsoft.com/office/drawing/2014/main" id="{85AD7522-56E7-53A1-5830-04346756049F}"/>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6667" r="16667"/>
          <a:stretch/>
        </p:blipFill>
        <p:spPr>
          <a:xfrm>
            <a:off x="9609165" y="1027906"/>
            <a:ext cx="2270070" cy="2270070"/>
          </a:xfrm>
          <a:prstGeom prst="ellipse">
            <a:avLst/>
          </a:prstGeom>
        </p:spPr>
      </p:pic>
      <p:pic>
        <p:nvPicPr>
          <p:cNvPr id="28" name="Imagem 11">
            <a:extLst>
              <a:ext uri="{FF2B5EF4-FFF2-40B4-BE49-F238E27FC236}">
                <a16:creationId xmlns:a16="http://schemas.microsoft.com/office/drawing/2014/main" id="{18F8749D-75BE-52B1-7564-A46DC595EF8C}"/>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a:ext>
            </a:extLst>
          </a:blip>
          <a:srcRect l="12850" r="12850"/>
          <a:stretch/>
        </p:blipFill>
        <p:spPr>
          <a:xfrm>
            <a:off x="8749988" y="3429000"/>
            <a:ext cx="2964662" cy="2964662"/>
          </a:xfrm>
          <a:prstGeom prst="ellipse">
            <a:avLst/>
          </a:prstGeom>
        </p:spPr>
      </p:pic>
      <p:sp>
        <p:nvSpPr>
          <p:cNvPr id="4" name="Oval 3">
            <a:extLst>
              <a:ext uri="{FF2B5EF4-FFF2-40B4-BE49-F238E27FC236}">
                <a16:creationId xmlns:a16="http://schemas.microsoft.com/office/drawing/2014/main" id="{DFC76430-ECF2-4273-BB58-E62E4CCE07DB}"/>
              </a:ext>
            </a:extLst>
          </p:cNvPr>
          <p:cNvSpPr/>
          <p:nvPr/>
        </p:nvSpPr>
        <p:spPr>
          <a:xfrm>
            <a:off x="7632450" y="5830094"/>
            <a:ext cx="662781" cy="66278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D644CBE1-1700-FBF1-4500-B0C483406B65}"/>
              </a:ext>
            </a:extLst>
          </p:cNvPr>
          <p:cNvSpPr/>
          <p:nvPr/>
        </p:nvSpPr>
        <p:spPr>
          <a:xfrm>
            <a:off x="8897579" y="2876952"/>
            <a:ext cx="434312" cy="43431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EB8A0C9-181E-158D-5FCE-55B0085EBE32}"/>
              </a:ext>
            </a:extLst>
          </p:cNvPr>
          <p:cNvSpPr/>
          <p:nvPr/>
        </p:nvSpPr>
        <p:spPr>
          <a:xfrm>
            <a:off x="11383259" y="5904109"/>
            <a:ext cx="662781" cy="66278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71BE822-B095-AA3A-7352-B96FAB39A0D8}"/>
              </a:ext>
            </a:extLst>
          </p:cNvPr>
          <p:cNvSpPr/>
          <p:nvPr/>
        </p:nvSpPr>
        <p:spPr>
          <a:xfrm>
            <a:off x="8450592" y="1714560"/>
            <a:ext cx="959455" cy="95945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6025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E828D-22A2-9976-2A80-ED452526431B}"/>
              </a:ext>
            </a:extLst>
          </p:cNvPr>
          <p:cNvSpPr>
            <a:spLocks noGrp="1"/>
          </p:cNvSpPr>
          <p:nvPr>
            <p:ph type="title"/>
          </p:nvPr>
        </p:nvSpPr>
        <p:spPr/>
        <p:txBody>
          <a:bodyPr/>
          <a:lstStyle/>
          <a:p>
            <a:r>
              <a:rPr lang="en-US" dirty="0"/>
              <a:t>Behavior: </a:t>
            </a:r>
            <a:r>
              <a:rPr lang="en-US" sz="2800" dirty="0"/>
              <a:t>13 </a:t>
            </a:r>
            <a:r>
              <a:rPr lang="en-US" sz="2800" dirty="0" err="1"/>
              <a:t>yr</a:t>
            </a:r>
            <a:r>
              <a:rPr lang="en-US" sz="2800" dirty="0"/>
              <a:t> old, DX ADHD &amp; Dyslexia (</a:t>
            </a:r>
            <a:r>
              <a:rPr lang="en-US" sz="2800" dirty="0" err="1"/>
              <a:t>Ont</a:t>
            </a:r>
            <a:r>
              <a:rPr lang="en-US" sz="2800" dirty="0"/>
              <a:t>)</a:t>
            </a:r>
          </a:p>
        </p:txBody>
      </p:sp>
      <p:sp>
        <p:nvSpPr>
          <p:cNvPr id="3" name="Content Placeholder 2">
            <a:extLst>
              <a:ext uri="{FF2B5EF4-FFF2-40B4-BE49-F238E27FC236}">
                <a16:creationId xmlns:a16="http://schemas.microsoft.com/office/drawing/2014/main" id="{890FE327-8B5B-47DA-559F-F1ED81E3F364}"/>
              </a:ext>
            </a:extLst>
          </p:cNvPr>
          <p:cNvSpPr>
            <a:spLocks noGrp="1"/>
          </p:cNvSpPr>
          <p:nvPr>
            <p:ph idx="1"/>
          </p:nvPr>
        </p:nvSpPr>
        <p:spPr>
          <a:xfrm>
            <a:off x="720000" y="1825625"/>
            <a:ext cx="10515600" cy="4540006"/>
          </a:xfrm>
        </p:spPr>
        <p:txBody>
          <a:bodyPr>
            <a:noAutofit/>
          </a:bodyPr>
          <a:lstStyle/>
          <a:p>
            <a:pPr marL="0" indent="0">
              <a:buNone/>
            </a:pPr>
            <a:r>
              <a:rPr lang="en-US" sz="2600" b="1" dirty="0">
                <a:solidFill>
                  <a:schemeClr val="tx2"/>
                </a:solidFill>
              </a:rPr>
              <a:t>Presenting Issues</a:t>
            </a:r>
          </a:p>
          <a:p>
            <a:pPr marL="0" indent="0">
              <a:buNone/>
            </a:pPr>
            <a:r>
              <a:rPr lang="en-US" sz="2000" dirty="0"/>
              <a:t>Inattention (difficulty focusing, completing tasks and following directions); Impulsivity (acts without thinking, fidgets); Non-Compliance (cranky, talks back/defiant, blames, annoyed by others, argues), Temper Tantrums; Aggression (towards family and peers. 5yo sister has had to go to ER a couple times).</a:t>
            </a:r>
          </a:p>
          <a:p>
            <a:pPr marL="0" indent="0">
              <a:buNone/>
            </a:pPr>
            <a:r>
              <a:rPr lang="en-US" sz="2600" b="1" dirty="0">
                <a:solidFill>
                  <a:schemeClr val="tx2"/>
                </a:solidFill>
              </a:rPr>
              <a:t>Outcome</a:t>
            </a:r>
            <a:r>
              <a:rPr lang="en-US" sz="2600" dirty="0">
                <a:solidFill>
                  <a:schemeClr val="tx2"/>
                </a:solidFill>
              </a:rPr>
              <a:t>: </a:t>
            </a:r>
            <a:r>
              <a:rPr lang="en-US" sz="2000" dirty="0">
                <a:solidFill>
                  <a:schemeClr val="tx2"/>
                </a:solidFill>
              </a:rPr>
              <a:t>Strong Impacts- Inattention/Impulsivity; Non-Compliance; Conduct; Child Mood; Family/Child Functioning</a:t>
            </a:r>
          </a:p>
          <a:p>
            <a:pPr marL="0" indent="0">
              <a:buNone/>
            </a:pPr>
            <a:r>
              <a:rPr lang="en-US" sz="2000" dirty="0"/>
              <a:t>Family has had no trips to the ER, plays gently with others. Child requires less prompts to complete tasks and is showing initiative to help out, is more respectful and able to verbalize frustrations than lashing out physically.</a:t>
            </a:r>
          </a:p>
        </p:txBody>
      </p:sp>
      <p:pic>
        <p:nvPicPr>
          <p:cNvPr id="4" name="Picture 3">
            <a:extLst>
              <a:ext uri="{FF2B5EF4-FFF2-40B4-BE49-F238E27FC236}">
                <a16:creationId xmlns:a16="http://schemas.microsoft.com/office/drawing/2014/main" id="{6004E0FF-E5F8-29FD-69DD-2A6A1E10AB48}"/>
              </a:ext>
            </a:extLst>
          </p:cNvPr>
          <p:cNvPicPr>
            <a:picLocks noChangeAspect="1"/>
          </p:cNvPicPr>
          <p:nvPr/>
        </p:nvPicPr>
        <p:blipFill>
          <a:blip r:embed="rId2"/>
          <a:stretch>
            <a:fillRect/>
          </a:stretch>
        </p:blipFill>
        <p:spPr>
          <a:xfrm rot="20203483">
            <a:off x="7468700" y="-6440727"/>
            <a:ext cx="8102600" cy="8115300"/>
          </a:xfrm>
          <a:prstGeom prst="rect">
            <a:avLst/>
          </a:prstGeom>
        </p:spPr>
      </p:pic>
    </p:spTree>
    <p:extLst>
      <p:ext uri="{BB962C8B-B14F-4D97-AF65-F5344CB8AC3E}">
        <p14:creationId xmlns:p14="http://schemas.microsoft.com/office/powerpoint/2010/main" val="4180861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6E6638-CF3B-46D3-1ACE-2316DEAE23F6}"/>
              </a:ext>
            </a:extLst>
          </p:cNvPr>
          <p:cNvSpPr/>
          <p:nvPr/>
        </p:nvSpPr>
        <p:spPr>
          <a:xfrm>
            <a:off x="0" y="0"/>
            <a:ext cx="12192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C67E538-AA5F-1D49-3980-EE5299B032BE}"/>
              </a:ext>
            </a:extLst>
          </p:cNvPr>
          <p:cNvSpPr txBox="1"/>
          <p:nvPr/>
        </p:nvSpPr>
        <p:spPr>
          <a:xfrm>
            <a:off x="832337" y="1012954"/>
            <a:ext cx="10755923" cy="4832092"/>
          </a:xfrm>
          <a:prstGeom prst="rect">
            <a:avLst/>
          </a:prstGeom>
          <a:noFill/>
        </p:spPr>
        <p:txBody>
          <a:bodyPr wrap="square">
            <a:spAutoFit/>
          </a:bodyPr>
          <a:lstStyle/>
          <a:p>
            <a:pPr algn="ctr"/>
            <a:r>
              <a:rPr lang="en-US" sz="2800" i="1" dirty="0">
                <a:solidFill>
                  <a:schemeClr val="bg2"/>
                </a:solidFill>
                <a:latin typeface="Source Sans Pro Light" panose="020B0403030403020204" pitchFamily="34" charset="0"/>
              </a:rPr>
              <a:t>Being a parent and not feeling adequate as a mom, was so hard for me. I felt low and vulnerable and like a wasn’t going to succeed each week. </a:t>
            </a:r>
          </a:p>
          <a:p>
            <a:pPr algn="ctr"/>
            <a:endParaRPr lang="en-US" sz="2800" i="1" dirty="0">
              <a:solidFill>
                <a:schemeClr val="bg2"/>
              </a:solidFill>
              <a:latin typeface="Source Sans Pro Light" panose="020B0403030403020204" pitchFamily="34" charset="0"/>
            </a:endParaRPr>
          </a:p>
          <a:p>
            <a:pPr algn="ctr"/>
            <a:r>
              <a:rPr lang="en-US" sz="2800" i="1" dirty="0">
                <a:solidFill>
                  <a:schemeClr val="bg2"/>
                </a:solidFill>
                <a:latin typeface="Source Sans Pro Light" panose="020B0403030403020204" pitchFamily="34" charset="0"/>
              </a:rPr>
              <a:t>I was reminded of my success each week by my coach and of where I had started and how far I have come. My relationship with my daughter was growing and mending… I never once felt like I was ‘messing up’ because my coach was so amazing to point out all the things I was doing right.  </a:t>
            </a:r>
          </a:p>
          <a:p>
            <a:pPr algn="ctr"/>
            <a:endParaRPr lang="en-US" sz="2800" i="1" dirty="0">
              <a:solidFill>
                <a:schemeClr val="bg2"/>
              </a:solidFill>
              <a:latin typeface="Source Sans Pro Light" panose="020B0403030403020204" pitchFamily="34" charset="0"/>
            </a:endParaRPr>
          </a:p>
          <a:p>
            <a:pPr algn="ctr"/>
            <a:r>
              <a:rPr lang="en-US" sz="2800" i="1" dirty="0">
                <a:solidFill>
                  <a:schemeClr val="bg2"/>
                </a:solidFill>
                <a:latin typeface="Source Sans Pro Light" panose="020B0403030403020204" pitchFamily="34" charset="0"/>
              </a:rPr>
              <a:t>[my coach] put so much love and caring into our calls. I am just so incredibly thankful, and I write this with happy tears streaming down my face; thankful for this program and forever grateful to my wonderful coach” </a:t>
            </a:r>
            <a:endParaRPr lang="en-CA" sz="2800" i="1" dirty="0">
              <a:solidFill>
                <a:schemeClr val="bg2"/>
              </a:solidFill>
              <a:latin typeface="Source Sans Pro Light" panose="020B0403030403020204" pitchFamily="34" charset="0"/>
            </a:endParaRPr>
          </a:p>
        </p:txBody>
      </p:sp>
      <p:sp>
        <p:nvSpPr>
          <p:cNvPr id="7" name="TextBox 6">
            <a:extLst>
              <a:ext uri="{FF2B5EF4-FFF2-40B4-BE49-F238E27FC236}">
                <a16:creationId xmlns:a16="http://schemas.microsoft.com/office/drawing/2014/main" id="{995ECB56-F147-2C67-C387-F7F00276309E}"/>
              </a:ext>
            </a:extLst>
          </p:cNvPr>
          <p:cNvSpPr txBox="1"/>
          <p:nvPr/>
        </p:nvSpPr>
        <p:spPr>
          <a:xfrm>
            <a:off x="154737" y="738554"/>
            <a:ext cx="898003" cy="1569660"/>
          </a:xfrm>
          <a:prstGeom prst="rect">
            <a:avLst/>
          </a:prstGeom>
          <a:noFill/>
        </p:spPr>
        <p:txBody>
          <a:bodyPr wrap="none" rtlCol="0">
            <a:spAutoFit/>
          </a:bodyPr>
          <a:lstStyle/>
          <a:p>
            <a:r>
              <a:rPr lang="en-US" sz="9600" b="1" dirty="0">
                <a:solidFill>
                  <a:schemeClr val="bg1"/>
                </a:solidFill>
                <a:latin typeface="Source Sans Pro Black" panose="020B0503030403020204" pitchFamily="34" charset="0"/>
              </a:rPr>
              <a:t>“</a:t>
            </a:r>
          </a:p>
        </p:txBody>
      </p:sp>
    </p:spTree>
    <p:extLst>
      <p:ext uri="{BB962C8B-B14F-4D97-AF65-F5344CB8AC3E}">
        <p14:creationId xmlns:p14="http://schemas.microsoft.com/office/powerpoint/2010/main" val="1071454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E828D-22A2-9976-2A80-ED452526431B}"/>
              </a:ext>
            </a:extLst>
          </p:cNvPr>
          <p:cNvSpPr>
            <a:spLocks noGrp="1"/>
          </p:cNvSpPr>
          <p:nvPr>
            <p:ph type="title"/>
          </p:nvPr>
        </p:nvSpPr>
        <p:spPr/>
        <p:txBody>
          <a:bodyPr/>
          <a:lstStyle/>
          <a:p>
            <a:r>
              <a:rPr lang="en-US" dirty="0"/>
              <a:t>Anxiety: </a:t>
            </a:r>
            <a:r>
              <a:rPr lang="en-US" sz="2800" dirty="0"/>
              <a:t>15 year old, bi-gendered (</a:t>
            </a:r>
            <a:r>
              <a:rPr lang="en-US" sz="2800" dirty="0" err="1"/>
              <a:t>Atl</a:t>
            </a:r>
            <a:r>
              <a:rPr lang="en-US" sz="2800" dirty="0"/>
              <a:t>)</a:t>
            </a:r>
          </a:p>
        </p:txBody>
      </p:sp>
      <p:sp>
        <p:nvSpPr>
          <p:cNvPr id="3" name="Content Placeholder 2">
            <a:extLst>
              <a:ext uri="{FF2B5EF4-FFF2-40B4-BE49-F238E27FC236}">
                <a16:creationId xmlns:a16="http://schemas.microsoft.com/office/drawing/2014/main" id="{890FE327-8B5B-47DA-559F-F1ED81E3F364}"/>
              </a:ext>
            </a:extLst>
          </p:cNvPr>
          <p:cNvSpPr>
            <a:spLocks noGrp="1"/>
          </p:cNvSpPr>
          <p:nvPr>
            <p:ph idx="1"/>
          </p:nvPr>
        </p:nvSpPr>
        <p:spPr>
          <a:xfrm>
            <a:off x="720000" y="1825625"/>
            <a:ext cx="10515600" cy="4351338"/>
          </a:xfrm>
        </p:spPr>
        <p:txBody>
          <a:bodyPr>
            <a:noAutofit/>
          </a:bodyPr>
          <a:lstStyle/>
          <a:p>
            <a:pPr marL="0" indent="0">
              <a:buNone/>
            </a:pPr>
            <a:r>
              <a:rPr lang="en-US" sz="2600" b="1" dirty="0">
                <a:solidFill>
                  <a:schemeClr val="tx2"/>
                </a:solidFill>
              </a:rPr>
              <a:t>Presenting Issues</a:t>
            </a:r>
          </a:p>
          <a:p>
            <a:pPr marL="0" indent="0">
              <a:buNone/>
            </a:pPr>
            <a:r>
              <a:rPr lang="en-US" sz="2000" dirty="0"/>
              <a:t>Performance (making mistakes/failing at school), Generalized, School absenteeism (20 days previous year due to migraines and panic attacks), Inattention (difficulty focusing, completing tasks, and following directions).   </a:t>
            </a:r>
          </a:p>
          <a:p>
            <a:pPr marL="0" indent="0">
              <a:buNone/>
            </a:pPr>
            <a:r>
              <a:rPr lang="en-US" sz="2600" b="1" dirty="0">
                <a:solidFill>
                  <a:schemeClr val="tx2"/>
                </a:solidFill>
              </a:rPr>
              <a:t>Outcome: </a:t>
            </a:r>
            <a:r>
              <a:rPr lang="en-US" sz="2000" dirty="0">
                <a:solidFill>
                  <a:schemeClr val="tx2"/>
                </a:solidFill>
              </a:rPr>
              <a:t>Strong Impacts- Generalized Anxiety; Peer Relations; School performance; Global Functioning </a:t>
            </a:r>
          </a:p>
          <a:p>
            <a:pPr marL="0" indent="0">
              <a:buNone/>
            </a:pPr>
            <a:r>
              <a:rPr lang="en-US" sz="2000" dirty="0"/>
              <a:t>Gained confidence, increased participation in classroom/socializing; positive about the future; attends school daily; panic attacks controlled with skills; improved focus. Youth is trying to mend the relationship with mother and father.</a:t>
            </a:r>
          </a:p>
        </p:txBody>
      </p:sp>
      <p:pic>
        <p:nvPicPr>
          <p:cNvPr id="4" name="Picture 3">
            <a:extLst>
              <a:ext uri="{FF2B5EF4-FFF2-40B4-BE49-F238E27FC236}">
                <a16:creationId xmlns:a16="http://schemas.microsoft.com/office/drawing/2014/main" id="{66BB34CE-5B29-9A36-B0D8-ECE17784D351}"/>
              </a:ext>
            </a:extLst>
          </p:cNvPr>
          <p:cNvPicPr>
            <a:picLocks noChangeAspect="1"/>
          </p:cNvPicPr>
          <p:nvPr/>
        </p:nvPicPr>
        <p:blipFill>
          <a:blip r:embed="rId2"/>
          <a:stretch>
            <a:fillRect/>
          </a:stretch>
        </p:blipFill>
        <p:spPr>
          <a:xfrm>
            <a:off x="5879029" y="5724395"/>
            <a:ext cx="8102600" cy="8115300"/>
          </a:xfrm>
          <a:prstGeom prst="rect">
            <a:avLst/>
          </a:prstGeom>
        </p:spPr>
      </p:pic>
    </p:spTree>
    <p:extLst>
      <p:ext uri="{BB962C8B-B14F-4D97-AF65-F5344CB8AC3E}">
        <p14:creationId xmlns:p14="http://schemas.microsoft.com/office/powerpoint/2010/main" val="148098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6E6638-CF3B-46D3-1ACE-2316DEAE23F6}"/>
              </a:ext>
            </a:extLst>
          </p:cNvPr>
          <p:cNvSpPr/>
          <p:nvPr/>
        </p:nvSpPr>
        <p:spPr>
          <a:xfrm>
            <a:off x="0" y="0"/>
            <a:ext cx="12192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C67E538-AA5F-1D49-3980-EE5299B032BE}"/>
              </a:ext>
            </a:extLst>
          </p:cNvPr>
          <p:cNvSpPr txBox="1"/>
          <p:nvPr/>
        </p:nvSpPr>
        <p:spPr>
          <a:xfrm>
            <a:off x="2063261" y="2521059"/>
            <a:ext cx="8065478" cy="2062103"/>
          </a:xfrm>
          <a:prstGeom prst="rect">
            <a:avLst/>
          </a:prstGeom>
          <a:noFill/>
        </p:spPr>
        <p:txBody>
          <a:bodyPr wrap="square">
            <a:spAutoFit/>
          </a:bodyPr>
          <a:lstStyle/>
          <a:p>
            <a:pPr algn="ctr"/>
            <a:r>
              <a:rPr lang="en-US" sz="2800" i="1" dirty="0">
                <a:solidFill>
                  <a:schemeClr val="bg2"/>
                </a:solidFill>
                <a:latin typeface="Source Sans Pro Light" panose="020B0403030403020204" pitchFamily="34" charset="0"/>
              </a:rPr>
              <a:t>I am more confident in myself and more happy. I am positive in general; before, I was pretty negative… that’s a major success! I can talk out in class and approach people…just speaking open-mindedly”</a:t>
            </a:r>
          </a:p>
          <a:p>
            <a:pPr algn="ctr"/>
            <a:r>
              <a:rPr lang="en-US" sz="1600" b="1" dirty="0">
                <a:solidFill>
                  <a:schemeClr val="bg2"/>
                </a:solidFill>
                <a:latin typeface="Source Sans Pro" panose="020B0503030403020204" pitchFamily="34" charset="0"/>
              </a:rPr>
              <a:t>- Youth Quote</a:t>
            </a:r>
          </a:p>
        </p:txBody>
      </p:sp>
      <p:sp>
        <p:nvSpPr>
          <p:cNvPr id="7" name="TextBox 6">
            <a:extLst>
              <a:ext uri="{FF2B5EF4-FFF2-40B4-BE49-F238E27FC236}">
                <a16:creationId xmlns:a16="http://schemas.microsoft.com/office/drawing/2014/main" id="{995ECB56-F147-2C67-C387-F7F00276309E}"/>
              </a:ext>
            </a:extLst>
          </p:cNvPr>
          <p:cNvSpPr txBox="1"/>
          <p:nvPr/>
        </p:nvSpPr>
        <p:spPr>
          <a:xfrm>
            <a:off x="1526337" y="2157046"/>
            <a:ext cx="898003" cy="1569660"/>
          </a:xfrm>
          <a:prstGeom prst="rect">
            <a:avLst/>
          </a:prstGeom>
          <a:noFill/>
        </p:spPr>
        <p:txBody>
          <a:bodyPr wrap="none" rtlCol="0">
            <a:spAutoFit/>
          </a:bodyPr>
          <a:lstStyle/>
          <a:p>
            <a:r>
              <a:rPr lang="en-US" sz="9600" b="1" dirty="0">
                <a:solidFill>
                  <a:schemeClr val="bg1"/>
                </a:solidFill>
                <a:latin typeface="Source Sans Pro Black" panose="020B0503030403020204" pitchFamily="34" charset="0"/>
              </a:rPr>
              <a:t>“</a:t>
            </a:r>
          </a:p>
        </p:txBody>
      </p:sp>
      <p:pic>
        <p:nvPicPr>
          <p:cNvPr id="2" name="Picture 1">
            <a:extLst>
              <a:ext uri="{FF2B5EF4-FFF2-40B4-BE49-F238E27FC236}">
                <a16:creationId xmlns:a16="http://schemas.microsoft.com/office/drawing/2014/main" id="{4CA7D26D-83F5-4258-885F-84F244AAD343}"/>
              </a:ext>
            </a:extLst>
          </p:cNvPr>
          <p:cNvPicPr>
            <a:picLocks noChangeAspect="1"/>
          </p:cNvPicPr>
          <p:nvPr/>
        </p:nvPicPr>
        <p:blipFill>
          <a:blip r:embed="rId2"/>
          <a:stretch>
            <a:fillRect/>
          </a:stretch>
        </p:blipFill>
        <p:spPr>
          <a:xfrm>
            <a:off x="7693863" y="-3799254"/>
            <a:ext cx="5943600" cy="5956300"/>
          </a:xfrm>
          <a:prstGeom prst="rect">
            <a:avLst/>
          </a:prstGeom>
        </p:spPr>
      </p:pic>
      <p:pic>
        <p:nvPicPr>
          <p:cNvPr id="6" name="Picture 5">
            <a:extLst>
              <a:ext uri="{FF2B5EF4-FFF2-40B4-BE49-F238E27FC236}">
                <a16:creationId xmlns:a16="http://schemas.microsoft.com/office/drawing/2014/main" id="{CA019B9C-5C4B-56C9-45A7-B0BA3513A67F}"/>
              </a:ext>
            </a:extLst>
          </p:cNvPr>
          <p:cNvPicPr>
            <a:picLocks noChangeAspect="1"/>
          </p:cNvPicPr>
          <p:nvPr/>
        </p:nvPicPr>
        <p:blipFill>
          <a:blip r:embed="rId2"/>
          <a:stretch>
            <a:fillRect/>
          </a:stretch>
        </p:blipFill>
        <p:spPr>
          <a:xfrm rot="3742528">
            <a:off x="-1445463" y="4700954"/>
            <a:ext cx="5943600" cy="5956300"/>
          </a:xfrm>
          <a:prstGeom prst="rect">
            <a:avLst/>
          </a:prstGeom>
        </p:spPr>
      </p:pic>
    </p:spTree>
    <p:extLst>
      <p:ext uri="{BB962C8B-B14F-4D97-AF65-F5344CB8AC3E}">
        <p14:creationId xmlns:p14="http://schemas.microsoft.com/office/powerpoint/2010/main" val="9823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F6D5F-C7E8-9478-46A0-6EF73A29F36E}"/>
              </a:ext>
            </a:extLst>
          </p:cNvPr>
          <p:cNvSpPr>
            <a:spLocks noGrp="1"/>
          </p:cNvSpPr>
          <p:nvPr>
            <p:ph type="title"/>
          </p:nvPr>
        </p:nvSpPr>
        <p:spPr/>
        <p:txBody>
          <a:bodyPr/>
          <a:lstStyle/>
          <a:p>
            <a:r>
              <a:rPr lang="en-US" dirty="0"/>
              <a:t>What do we know about Neurodiverse Kids</a:t>
            </a:r>
          </a:p>
        </p:txBody>
      </p:sp>
      <p:sp>
        <p:nvSpPr>
          <p:cNvPr id="6" name="TextBox 5">
            <a:extLst>
              <a:ext uri="{FF2B5EF4-FFF2-40B4-BE49-F238E27FC236}">
                <a16:creationId xmlns:a16="http://schemas.microsoft.com/office/drawing/2014/main" id="{02088C37-9EA8-0A6A-8083-7AC49B3693A2}"/>
              </a:ext>
            </a:extLst>
          </p:cNvPr>
          <p:cNvSpPr txBox="1"/>
          <p:nvPr/>
        </p:nvSpPr>
        <p:spPr>
          <a:xfrm>
            <a:off x="838199" y="5477212"/>
            <a:ext cx="10515599" cy="1015663"/>
          </a:xfrm>
          <a:prstGeom prst="rect">
            <a:avLst/>
          </a:prstGeom>
          <a:noFill/>
        </p:spPr>
        <p:txBody>
          <a:bodyPr wrap="square">
            <a:spAutoFit/>
          </a:bodyPr>
          <a:lstStyle/>
          <a:p>
            <a:pPr defTabSz="348386">
              <a:defRPr/>
            </a:pPr>
            <a:r>
              <a:rPr lang="en-US" sz="1000" dirty="0">
                <a:latin typeface="Source Sans Pro" panose="020B0503030403020204" pitchFamily="34" charset="0"/>
              </a:rPr>
              <a:t>Source : Dekker, M. C., </a:t>
            </a:r>
            <a:r>
              <a:rPr lang="en-US" sz="1000" dirty="0" err="1">
                <a:latin typeface="Source Sans Pro" panose="020B0503030403020204" pitchFamily="34" charset="0"/>
              </a:rPr>
              <a:t>Koot</a:t>
            </a:r>
            <a:r>
              <a:rPr lang="en-US" sz="1000" dirty="0">
                <a:latin typeface="Source Sans Pro" panose="020B0503030403020204" pitchFamily="34" charset="0"/>
              </a:rPr>
              <a:t>, H. M., van der Ende, J., &amp; Verhulst, F. C. (2002). Emotional and behavioral problems in children and adolescents with and without intellectual disability. Journal of Child Psychology and Psychiatry, 43(8), 1087-1098. doi:10.1111/1469-7610.00235. Toms, G., </a:t>
            </a:r>
            <a:r>
              <a:rPr lang="en-US" sz="1000" dirty="0" err="1">
                <a:latin typeface="Source Sans Pro" panose="020B0503030403020204" pitchFamily="34" charset="0"/>
              </a:rPr>
              <a:t>Totsika</a:t>
            </a:r>
            <a:r>
              <a:rPr lang="en-US" sz="1000" dirty="0">
                <a:latin typeface="Source Sans Pro" panose="020B0503030403020204" pitchFamily="34" charset="0"/>
              </a:rPr>
              <a:t>, V., Hastings, R., &amp; Healy, H. (2015). Access to services by children with intellectual disability and mental health problems: Population-based evidence from the UK. Journal of Intellectual and Developmental Disability, 40(3), 239-247. doi:10.3109/13668250.2015.1045460. Holtz, C. A., Carrasco, J. M., </a:t>
            </a:r>
            <a:r>
              <a:rPr lang="en-US" sz="1000" dirty="0" err="1">
                <a:latin typeface="Source Sans Pro" panose="020B0503030403020204" pitchFamily="34" charset="0"/>
              </a:rPr>
              <a:t>Mattek</a:t>
            </a:r>
            <a:r>
              <a:rPr lang="en-US" sz="1000" dirty="0">
                <a:latin typeface="Source Sans Pro" panose="020B0503030403020204" pitchFamily="34" charset="0"/>
              </a:rPr>
              <a:t>, R. J., &amp; Fox, R. A. (2009). Comparison of treatment outcomes. Child &amp; Family Behavior Therapy, 31(4), 292-311. doi:10.1080/07317100903311018. JAACAP Sep 2020 paper Summers et al: NDD and COVID https://</a:t>
            </a:r>
            <a:r>
              <a:rPr lang="en-US" sz="1000" dirty="0" err="1">
                <a:latin typeface="Source Sans Pro" panose="020B0503030403020204" pitchFamily="34" charset="0"/>
              </a:rPr>
              <a:t>www.jaacap.org</a:t>
            </a:r>
            <a:r>
              <a:rPr lang="en-US" sz="1000" dirty="0">
                <a:latin typeface="Source Sans Pro" panose="020B0503030403020204" pitchFamily="34" charset="0"/>
              </a:rPr>
              <a:t>/article/S0890-8567(20)31904-3/</a:t>
            </a:r>
            <a:r>
              <a:rPr lang="en-US" sz="1000" dirty="0" err="1">
                <a:latin typeface="Source Sans Pro" panose="020B0503030403020204" pitchFamily="34" charset="0"/>
              </a:rPr>
              <a:t>fulltext</a:t>
            </a:r>
            <a:r>
              <a:rPr lang="en-US" sz="1000" dirty="0">
                <a:latin typeface="Source Sans Pro" panose="020B0503030403020204" pitchFamily="34" charset="0"/>
              </a:rPr>
              <a:t>; Infographic: https://</a:t>
            </a:r>
            <a:r>
              <a:rPr lang="en-US" sz="1000" dirty="0" err="1">
                <a:latin typeface="Source Sans Pro" panose="020B0503030403020204" pitchFamily="34" charset="0"/>
              </a:rPr>
              <a:t>kidsbrainhealth.ca</a:t>
            </a:r>
            <a:r>
              <a:rPr lang="en-US" sz="1000" dirty="0">
                <a:latin typeface="Source Sans Pro" panose="020B0503030403020204" pitchFamily="34" charset="0"/>
              </a:rPr>
              <a:t>/</a:t>
            </a:r>
            <a:r>
              <a:rPr lang="en-US" sz="1000" dirty="0" err="1">
                <a:latin typeface="Source Sans Pro" panose="020B0503030403020204" pitchFamily="34" charset="0"/>
              </a:rPr>
              <a:t>index.php</a:t>
            </a:r>
            <a:r>
              <a:rPr lang="en-US" sz="1000" dirty="0">
                <a:latin typeface="Source Sans Pro" panose="020B0503030403020204" pitchFamily="34" charset="0"/>
              </a:rPr>
              <a:t>/about/overview/ Number of Children: https://www150.statcan.gc.ca/t1/tbl1/</a:t>
            </a:r>
            <a:r>
              <a:rPr lang="en-US" sz="1000" dirty="0" err="1">
                <a:latin typeface="Source Sans Pro" panose="020B0503030403020204" pitchFamily="34" charset="0"/>
              </a:rPr>
              <a:t>en</a:t>
            </a:r>
            <a:r>
              <a:rPr lang="en-US" sz="1000" dirty="0">
                <a:latin typeface="Source Sans Pro" panose="020B0503030403020204" pitchFamily="34" charset="0"/>
              </a:rPr>
              <a:t>/</a:t>
            </a:r>
            <a:r>
              <a:rPr lang="en-US" sz="1000" dirty="0" err="1">
                <a:latin typeface="Source Sans Pro" panose="020B0503030403020204" pitchFamily="34" charset="0"/>
              </a:rPr>
              <a:t>tv.action?pid</a:t>
            </a:r>
            <a:r>
              <a:rPr lang="en-US" sz="1000" dirty="0">
                <a:latin typeface="Source Sans Pro" panose="020B0503030403020204" pitchFamily="34" charset="0"/>
              </a:rPr>
              <a:t>=1710000501   https://</a:t>
            </a:r>
            <a:r>
              <a:rPr lang="en-US" sz="1000" dirty="0" err="1">
                <a:latin typeface="Source Sans Pro" panose="020B0503030403020204" pitchFamily="34" charset="0"/>
              </a:rPr>
              <a:t>braininstitute.ca</a:t>
            </a:r>
            <a:r>
              <a:rPr lang="en-US" sz="1000" dirty="0">
                <a:latin typeface="Source Sans Pro" panose="020B0503030403020204" pitchFamily="34" charset="0"/>
              </a:rPr>
              <a:t>/research-data-sharing/neurodevelopmental-disorders; </a:t>
            </a:r>
          </a:p>
        </p:txBody>
      </p:sp>
      <p:pic>
        <p:nvPicPr>
          <p:cNvPr id="7" name="Picture 6" descr="Text&#10;&#10;Description automatically generated">
            <a:extLst>
              <a:ext uri="{FF2B5EF4-FFF2-40B4-BE49-F238E27FC236}">
                <a16:creationId xmlns:a16="http://schemas.microsoft.com/office/drawing/2014/main" id="{DFDA6CF6-20C6-AA37-77FD-ED6C865EC6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0724" y="1723369"/>
            <a:ext cx="4961943" cy="3315346"/>
          </a:xfrm>
          <a:prstGeom prst="rect">
            <a:avLst/>
          </a:prstGeom>
        </p:spPr>
      </p:pic>
      <p:pic>
        <p:nvPicPr>
          <p:cNvPr id="8" name="Picture 7" descr="Graphical user interface, text, application, email&#10;&#10;Description automatically generated">
            <a:extLst>
              <a:ext uri="{FF2B5EF4-FFF2-40B4-BE49-F238E27FC236}">
                <a16:creationId xmlns:a16="http://schemas.microsoft.com/office/drawing/2014/main" id="{971EDD63-DA8E-FE48-EFF4-A9EBB80910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09457" y="2282067"/>
            <a:ext cx="5044766" cy="2866083"/>
          </a:xfrm>
          <a:prstGeom prst="rect">
            <a:avLst/>
          </a:prstGeom>
        </p:spPr>
      </p:pic>
      <p:pic>
        <p:nvPicPr>
          <p:cNvPr id="9" name="Picture 8" descr="A picture containing timeline&#10;&#10;Description automatically generated">
            <a:extLst>
              <a:ext uri="{FF2B5EF4-FFF2-40B4-BE49-F238E27FC236}">
                <a16:creationId xmlns:a16="http://schemas.microsoft.com/office/drawing/2014/main" id="{F96BBBEC-734D-43AF-7994-9A191D737F23}"/>
              </a:ext>
            </a:extLst>
          </p:cNvPr>
          <p:cNvPicPr>
            <a:picLocks noChangeAspect="1"/>
          </p:cNvPicPr>
          <p:nvPr/>
        </p:nvPicPr>
        <p:blipFill rotWithShape="1">
          <a:blip r:embed="rId4">
            <a:extLst>
              <a:ext uri="{28A0092B-C50C-407E-A947-70E740481C1C}">
                <a14:useLocalDpi xmlns:a14="http://schemas.microsoft.com/office/drawing/2010/main" val="0"/>
              </a:ext>
            </a:extLst>
          </a:blip>
          <a:srcRect l="-1374" t="44013" r="-512" b="38669"/>
          <a:stretch/>
        </p:blipFill>
        <p:spPr>
          <a:xfrm>
            <a:off x="5675878" y="1535413"/>
            <a:ext cx="6060020" cy="1030066"/>
          </a:xfrm>
          <a:prstGeom prst="rect">
            <a:avLst/>
          </a:prstGeom>
        </p:spPr>
      </p:pic>
    </p:spTree>
    <p:extLst>
      <p:ext uri="{BB962C8B-B14F-4D97-AF65-F5344CB8AC3E}">
        <p14:creationId xmlns:p14="http://schemas.microsoft.com/office/powerpoint/2010/main" val="2315539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7E759-D59F-8BC6-4E60-23396EBE5FF6}"/>
              </a:ext>
            </a:extLst>
          </p:cNvPr>
          <p:cNvSpPr>
            <a:spLocks noGrp="1"/>
          </p:cNvSpPr>
          <p:nvPr>
            <p:ph type="title"/>
          </p:nvPr>
        </p:nvSpPr>
        <p:spPr/>
        <p:txBody>
          <a:bodyPr/>
          <a:lstStyle/>
          <a:p>
            <a:r>
              <a:rPr lang="en-US" dirty="0"/>
              <a:t>Goals for Today</a:t>
            </a:r>
          </a:p>
        </p:txBody>
      </p:sp>
      <p:sp>
        <p:nvSpPr>
          <p:cNvPr id="3" name="Content Placeholder 2">
            <a:extLst>
              <a:ext uri="{FF2B5EF4-FFF2-40B4-BE49-F238E27FC236}">
                <a16:creationId xmlns:a16="http://schemas.microsoft.com/office/drawing/2014/main" id="{3CD33E89-FA22-BEF8-0017-7EEC2690FCE5}"/>
              </a:ext>
            </a:extLst>
          </p:cNvPr>
          <p:cNvSpPr>
            <a:spLocks noGrp="1"/>
          </p:cNvSpPr>
          <p:nvPr>
            <p:ph sz="half" idx="1"/>
          </p:nvPr>
        </p:nvSpPr>
        <p:spPr>
          <a:xfrm>
            <a:off x="720000" y="1825625"/>
            <a:ext cx="5730026" cy="4351338"/>
          </a:xfrm>
        </p:spPr>
        <p:txBody>
          <a:bodyPr>
            <a:normAutofit fontScale="92500"/>
          </a:bodyPr>
          <a:lstStyle/>
          <a:p>
            <a:pPr marL="0" indent="0">
              <a:buNone/>
            </a:pPr>
            <a:r>
              <a:rPr lang="en-US" b="1" dirty="0">
                <a:solidFill>
                  <a:schemeClr val="tx2"/>
                </a:solidFill>
              </a:rPr>
              <a:t>Learn about Strongest Families Institute (SFI)</a:t>
            </a:r>
          </a:p>
          <a:p>
            <a:pPr lvl="1"/>
            <a:r>
              <a:rPr lang="en-US" dirty="0"/>
              <a:t>Overview of Programs and Outcomes</a:t>
            </a:r>
          </a:p>
          <a:p>
            <a:pPr lvl="1"/>
            <a:r>
              <a:rPr lang="en-US" dirty="0"/>
              <a:t>SFI – IRIS as a digital solution that is scalable</a:t>
            </a:r>
          </a:p>
          <a:p>
            <a:pPr lvl="1"/>
            <a:r>
              <a:rPr lang="en-US" dirty="0"/>
              <a:t>Impacts on at-risk and neurodiverse kids</a:t>
            </a:r>
          </a:p>
          <a:p>
            <a:pPr lvl="1"/>
            <a:r>
              <a:rPr lang="en-US" dirty="0"/>
              <a:t>Case Examples</a:t>
            </a:r>
          </a:p>
          <a:p>
            <a:pPr marL="0" indent="0">
              <a:buNone/>
            </a:pPr>
            <a:r>
              <a:rPr lang="en-US" b="1" dirty="0">
                <a:solidFill>
                  <a:schemeClr val="tx2"/>
                </a:solidFill>
              </a:rPr>
              <a:t>SFI’s Ongoing Innovation</a:t>
            </a:r>
          </a:p>
          <a:p>
            <a:pPr marL="0" indent="0">
              <a:buNone/>
            </a:pPr>
            <a:r>
              <a:rPr lang="en-US" b="1" dirty="0">
                <a:solidFill>
                  <a:schemeClr val="tx2"/>
                </a:solidFill>
              </a:rPr>
              <a:t>Conclusion</a:t>
            </a:r>
          </a:p>
          <a:p>
            <a:endParaRPr lang="en-US" dirty="0"/>
          </a:p>
          <a:p>
            <a:endParaRPr lang="en-US" dirty="0"/>
          </a:p>
          <a:p>
            <a:endParaRPr lang="en-US" dirty="0"/>
          </a:p>
          <a:p>
            <a:endParaRPr lang="en-US" dirty="0"/>
          </a:p>
        </p:txBody>
      </p:sp>
      <p:pic>
        <p:nvPicPr>
          <p:cNvPr id="6" name="Picture Placeholder 12" descr="A couple of people that are talking to each other&#10;&#10;Description automatically generated">
            <a:extLst>
              <a:ext uri="{FF2B5EF4-FFF2-40B4-BE49-F238E27FC236}">
                <a16:creationId xmlns:a16="http://schemas.microsoft.com/office/drawing/2014/main" id="{AF676FA3-8800-30AD-60D6-194CE8122BDC}"/>
              </a:ext>
            </a:extLst>
          </p:cNvPr>
          <p:cNvPicPr>
            <a:picLocks noGrp="1" noChangeAspect="1"/>
          </p:cNvPicPr>
          <p:nvPr>
            <p:ph sz="half" idx="2"/>
          </p:nvPr>
        </p:nvPicPr>
        <p:blipFill>
          <a:blip r:embed="rId2"/>
          <a:srcRect t="1560" b="1560"/>
          <a:stretch>
            <a:fillRect/>
          </a:stretch>
        </p:blipFill>
        <p:spPr>
          <a:xfrm>
            <a:off x="7325870" y="1315950"/>
            <a:ext cx="6420260" cy="6219949"/>
          </a:xfrm>
          <a:prstGeom prst="ellipse">
            <a:avLst/>
          </a:prstGeom>
        </p:spPr>
      </p:pic>
      <p:sp>
        <p:nvSpPr>
          <p:cNvPr id="4" name="Oval 3">
            <a:extLst>
              <a:ext uri="{FF2B5EF4-FFF2-40B4-BE49-F238E27FC236}">
                <a16:creationId xmlns:a16="http://schemas.microsoft.com/office/drawing/2014/main" id="{7872C148-64F0-E52B-535B-397561454335}"/>
              </a:ext>
            </a:extLst>
          </p:cNvPr>
          <p:cNvSpPr/>
          <p:nvPr/>
        </p:nvSpPr>
        <p:spPr>
          <a:xfrm>
            <a:off x="10691531" y="-760521"/>
            <a:ext cx="1941534" cy="194153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60D823C8-5848-707E-040C-B9067298F2C8}"/>
              </a:ext>
            </a:extLst>
          </p:cNvPr>
          <p:cNvSpPr/>
          <p:nvPr/>
        </p:nvSpPr>
        <p:spPr>
          <a:xfrm>
            <a:off x="7785492" y="1224375"/>
            <a:ext cx="601250" cy="60125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C2A27E8-FFF7-102C-FBCE-21D9916BE15F}"/>
              </a:ext>
            </a:extLst>
          </p:cNvPr>
          <p:cNvSpPr/>
          <p:nvPr/>
        </p:nvSpPr>
        <p:spPr>
          <a:xfrm>
            <a:off x="9578466" y="230188"/>
            <a:ext cx="419055" cy="41905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4824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B9224-2FF9-E906-79A8-C397C15E221E}"/>
              </a:ext>
            </a:extLst>
          </p:cNvPr>
          <p:cNvSpPr>
            <a:spLocks noGrp="1"/>
          </p:cNvSpPr>
          <p:nvPr>
            <p:ph type="title"/>
          </p:nvPr>
        </p:nvSpPr>
        <p:spPr/>
        <p:txBody>
          <a:bodyPr/>
          <a:lstStyle/>
          <a:p>
            <a:r>
              <a:rPr lang="en-US" dirty="0"/>
              <a:t>SFI NDD Stats: Customized services</a:t>
            </a:r>
          </a:p>
        </p:txBody>
      </p:sp>
      <p:sp>
        <p:nvSpPr>
          <p:cNvPr id="4" name="TextBox 3">
            <a:extLst>
              <a:ext uri="{FF2B5EF4-FFF2-40B4-BE49-F238E27FC236}">
                <a16:creationId xmlns:a16="http://schemas.microsoft.com/office/drawing/2014/main" id="{DD979D9F-CF5E-D143-3DA4-BF5F91C358B0}"/>
              </a:ext>
            </a:extLst>
          </p:cNvPr>
          <p:cNvSpPr txBox="1"/>
          <p:nvPr/>
        </p:nvSpPr>
        <p:spPr>
          <a:xfrm>
            <a:off x="720000" y="1580942"/>
            <a:ext cx="8077200" cy="369332"/>
          </a:xfrm>
          <a:prstGeom prst="rect">
            <a:avLst/>
          </a:prstGeom>
          <a:noFill/>
        </p:spPr>
        <p:txBody>
          <a:bodyPr wrap="square">
            <a:spAutoFit/>
          </a:bodyPr>
          <a:lstStyle/>
          <a:p>
            <a:r>
              <a:rPr lang="en-US" sz="1800" dirty="0">
                <a:latin typeface="Source Sans Pro" panose="020B0503030403020204" pitchFamily="34" charset="0"/>
                <a:cs typeface="Helvetica" panose="020B0604020202020204" pitchFamily="34" charset="0"/>
              </a:rPr>
              <a:t>Note: Suspected and diagnosed cases are represented. ADHD cases are excluded.</a:t>
            </a:r>
            <a:endParaRPr lang="en-CA" sz="1800" dirty="0">
              <a:latin typeface="Source Sans Pro" panose="020B0503030403020204" pitchFamily="34" charset="0"/>
              <a:cs typeface="Helvetica" panose="020B0604020202020204" pitchFamily="34" charset="0"/>
            </a:endParaRPr>
          </a:p>
        </p:txBody>
      </p:sp>
      <p:graphicFrame>
        <p:nvGraphicFramePr>
          <p:cNvPr id="5" name="Table 6">
            <a:extLst>
              <a:ext uri="{FF2B5EF4-FFF2-40B4-BE49-F238E27FC236}">
                <a16:creationId xmlns:a16="http://schemas.microsoft.com/office/drawing/2014/main" id="{31E55CB1-18A4-B0FC-5E5C-9239A606CD19}"/>
              </a:ext>
            </a:extLst>
          </p:cNvPr>
          <p:cNvGraphicFramePr>
            <a:graphicFrameLocks noGrp="1"/>
          </p:cNvGraphicFramePr>
          <p:nvPr>
            <p:extLst>
              <p:ext uri="{D42A27DB-BD31-4B8C-83A1-F6EECF244321}">
                <p14:modId xmlns:p14="http://schemas.microsoft.com/office/powerpoint/2010/main" val="431769178"/>
              </p:ext>
            </p:extLst>
          </p:nvPr>
        </p:nvGraphicFramePr>
        <p:xfrm>
          <a:off x="792000" y="2022489"/>
          <a:ext cx="6816400" cy="4144020"/>
        </p:xfrm>
        <a:graphic>
          <a:graphicData uri="http://schemas.openxmlformats.org/drawingml/2006/table">
            <a:tbl>
              <a:tblPr firstRow="1" bandRow="1">
                <a:tableStyleId>{5C22544A-7EE6-4342-B048-85BDC9FD1C3A}</a:tableStyleId>
              </a:tblPr>
              <a:tblGrid>
                <a:gridCol w="3408200">
                  <a:extLst>
                    <a:ext uri="{9D8B030D-6E8A-4147-A177-3AD203B41FA5}">
                      <a16:colId xmlns:a16="http://schemas.microsoft.com/office/drawing/2014/main" val="3464460151"/>
                    </a:ext>
                  </a:extLst>
                </a:gridCol>
                <a:gridCol w="3408200">
                  <a:extLst>
                    <a:ext uri="{9D8B030D-6E8A-4147-A177-3AD203B41FA5}">
                      <a16:colId xmlns:a16="http://schemas.microsoft.com/office/drawing/2014/main" val="1415167846"/>
                    </a:ext>
                  </a:extLst>
                </a:gridCol>
              </a:tblGrid>
              <a:tr h="411590">
                <a:tc>
                  <a:txBody>
                    <a:bodyPr/>
                    <a:lstStyle/>
                    <a:p>
                      <a:pPr algn="l"/>
                      <a:r>
                        <a:rPr lang="en-US" sz="2100" b="0" i="0" dirty="0">
                          <a:solidFill>
                            <a:schemeClr val="bg1"/>
                          </a:solidFill>
                          <a:latin typeface="Source Sans Pro Light" panose="020B0403030403020204" pitchFamily="34" charset="0"/>
                        </a:rPr>
                        <a:t>Statistic</a:t>
                      </a:r>
                      <a:endParaRPr lang="en-CA" sz="2100" b="0" i="0" dirty="0">
                        <a:solidFill>
                          <a:schemeClr val="bg1"/>
                        </a:solidFill>
                        <a:latin typeface="Source Sans Pro Light" panose="020B0403030403020204" pitchFamily="34" charset="0"/>
                      </a:endParaRPr>
                    </a:p>
                  </a:txBody>
                  <a:tcPr marL="86411" marR="86411" marT="43206" marB="43206">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l"/>
                      <a:r>
                        <a:rPr lang="en-US" sz="2100" b="0" i="0" dirty="0">
                          <a:solidFill>
                            <a:schemeClr val="bg1"/>
                          </a:solidFill>
                          <a:latin typeface="Source Sans Pro Light" panose="020B0403030403020204" pitchFamily="34" charset="0"/>
                        </a:rPr>
                        <a:t>All SFI NDD Cases (N=517)</a:t>
                      </a:r>
                      <a:endParaRPr lang="en-CA" sz="2100" b="0" i="0" dirty="0">
                        <a:solidFill>
                          <a:schemeClr val="bg1"/>
                        </a:solidFill>
                        <a:latin typeface="Source Sans Pro Light" panose="020B0403030403020204" pitchFamily="34" charset="0"/>
                      </a:endParaRPr>
                    </a:p>
                  </a:txBody>
                  <a:tcPr marL="86411" marR="86411" marT="43206" marB="43206">
                    <a:lnL w="3175" cap="flat" cmpd="sng" algn="ctr">
                      <a:solidFill>
                        <a:schemeClr val="tx2"/>
                      </a:solidFill>
                      <a:prstDash val="solid"/>
                      <a:round/>
                      <a:headEnd type="none" w="med" len="med"/>
                      <a:tailEnd type="none" w="med" len="med"/>
                    </a:lnL>
                    <a:lnR w="3175" cap="flat" cmpd="sng" algn="ctr">
                      <a:solidFill>
                        <a:schemeClr val="tx2"/>
                      </a:solidFill>
                      <a:prstDash val="solid"/>
                      <a:round/>
                      <a:headEnd type="none" w="med" len="med"/>
                      <a:tailEnd type="none" w="med" len="med"/>
                    </a:lnR>
                    <a:lnT w="3175" cap="flat" cmpd="sng" algn="ctr">
                      <a:solidFill>
                        <a:schemeClr val="tx2"/>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280979135"/>
                  </a:ext>
                </a:extLst>
              </a:tr>
              <a:tr h="373243">
                <a:tc>
                  <a:txBody>
                    <a:bodyPr/>
                    <a:lstStyle/>
                    <a:p>
                      <a:r>
                        <a:rPr lang="en-US" sz="1800" b="1" i="0" dirty="0">
                          <a:latin typeface="Source Sans Pro Semibold" panose="020B0503030403020204" pitchFamily="34" charset="0"/>
                        </a:rPr>
                        <a:t>Outcome Success</a:t>
                      </a:r>
                      <a:endParaRPr lang="en-CA" sz="1800" b="1" i="0" dirty="0">
                        <a:latin typeface="Source Sans Pro Semibold" panose="020B0503030403020204" pitchFamily="34" charset="0"/>
                      </a:endParaRPr>
                    </a:p>
                  </a:txBody>
                  <a:tcPr marL="86411" marR="86411" marT="43206" marB="43206">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0" i="0" dirty="0">
                          <a:latin typeface="Source Sans Pro" panose="020B0503030403020204" pitchFamily="34" charset="0"/>
                        </a:rPr>
                        <a:t>88%</a:t>
                      </a:r>
                      <a:endParaRPr lang="en-CA" sz="1800" b="0" i="0" dirty="0">
                        <a:latin typeface="Source Sans Pro" panose="020B0503030403020204" pitchFamily="34" charset="0"/>
                      </a:endParaRPr>
                    </a:p>
                  </a:txBody>
                  <a:tcPr marL="86411" marR="86411" marT="43206" marB="43206">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3421890"/>
                  </a:ext>
                </a:extLst>
              </a:tr>
              <a:tr h="373243">
                <a:tc>
                  <a:txBody>
                    <a:bodyPr/>
                    <a:lstStyle/>
                    <a:p>
                      <a:r>
                        <a:rPr lang="en-US" sz="1800" b="1" i="0" dirty="0">
                          <a:latin typeface="Source Sans Pro Semibold" panose="020B0503030403020204" pitchFamily="34" charset="0"/>
                        </a:rPr>
                        <a:t>Overall Satisfaction</a:t>
                      </a:r>
                      <a:endParaRPr lang="en-CA" sz="1800" b="1" i="0" dirty="0">
                        <a:latin typeface="Source Sans Pro Semibold" panose="020B0503030403020204" pitchFamily="34" charset="0"/>
                      </a:endParaRPr>
                    </a:p>
                  </a:txBody>
                  <a:tcPr marL="86411" marR="86411" marT="43206" marB="43206">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800" b="0" i="0" dirty="0">
                          <a:latin typeface="Source Sans Pro" panose="020B0503030403020204" pitchFamily="34" charset="0"/>
                        </a:rPr>
                        <a:t>100%</a:t>
                      </a:r>
                      <a:endParaRPr lang="en-CA" sz="1800" b="0" i="0" dirty="0">
                        <a:latin typeface="Source Sans Pro" panose="020B0503030403020204" pitchFamily="34" charset="0"/>
                      </a:endParaRPr>
                    </a:p>
                  </a:txBody>
                  <a:tcPr marL="86411" marR="86411" marT="43206" marB="43206">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53819298"/>
                  </a:ext>
                </a:extLst>
              </a:tr>
              <a:tr h="373243">
                <a:tc>
                  <a:txBody>
                    <a:bodyPr/>
                    <a:lstStyle/>
                    <a:p>
                      <a:r>
                        <a:rPr lang="en-US" sz="1800" b="1" i="0" dirty="0">
                          <a:latin typeface="Source Sans Pro Semibold" panose="020B0503030403020204" pitchFamily="34" charset="0"/>
                        </a:rPr>
                        <a:t>Attrition</a:t>
                      </a:r>
                      <a:endParaRPr lang="en-CA" sz="1800" b="1" i="0" dirty="0">
                        <a:latin typeface="Source Sans Pro Semibold" panose="020B0503030403020204" pitchFamily="34" charset="0"/>
                      </a:endParaRPr>
                    </a:p>
                  </a:txBody>
                  <a:tcPr marL="86411" marR="86411" marT="43206" marB="43206">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0" i="0" dirty="0">
                          <a:latin typeface="Source Sans Pro" panose="020B0503030403020204" pitchFamily="34" charset="0"/>
                        </a:rPr>
                        <a:t>5%</a:t>
                      </a:r>
                      <a:endParaRPr lang="en-CA" sz="1800" b="0" i="0" dirty="0">
                        <a:latin typeface="Source Sans Pro" panose="020B0503030403020204" pitchFamily="34" charset="0"/>
                      </a:endParaRPr>
                    </a:p>
                  </a:txBody>
                  <a:tcPr marL="86411" marR="86411" marT="43206" marB="43206">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65130855"/>
                  </a:ext>
                </a:extLst>
              </a:tr>
              <a:tr h="373243">
                <a:tc>
                  <a:txBody>
                    <a:bodyPr/>
                    <a:lstStyle/>
                    <a:p>
                      <a:r>
                        <a:rPr lang="en-US" sz="1800" b="1" i="0" dirty="0">
                          <a:latin typeface="Source Sans Pro Semibold" panose="020B0503030403020204" pitchFamily="34" charset="0"/>
                        </a:rPr>
                        <a:t>Annual Income &lt; $30k</a:t>
                      </a:r>
                      <a:endParaRPr lang="en-CA" sz="1800" b="1" i="0" dirty="0">
                        <a:latin typeface="Source Sans Pro Semibold" panose="020B0503030403020204" pitchFamily="34" charset="0"/>
                      </a:endParaRPr>
                    </a:p>
                  </a:txBody>
                  <a:tcPr marL="86411" marR="86411" marT="43206" marB="43206">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800" b="0" i="0" dirty="0">
                          <a:latin typeface="Source Sans Pro" panose="020B0503030403020204" pitchFamily="34" charset="0"/>
                        </a:rPr>
                        <a:t>28%</a:t>
                      </a:r>
                      <a:endParaRPr lang="en-CA" sz="1800" b="0" i="0" dirty="0">
                        <a:latin typeface="Source Sans Pro" panose="020B0503030403020204" pitchFamily="34" charset="0"/>
                      </a:endParaRPr>
                    </a:p>
                  </a:txBody>
                  <a:tcPr marL="86411" marR="86411" marT="43206" marB="43206">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998392398"/>
                  </a:ext>
                </a:extLst>
              </a:tr>
              <a:tr h="373243">
                <a:tc>
                  <a:txBody>
                    <a:bodyPr/>
                    <a:lstStyle/>
                    <a:p>
                      <a:r>
                        <a:rPr lang="en-US" sz="1800" b="1" i="0" dirty="0">
                          <a:latin typeface="Source Sans Pro Semibold" panose="020B0503030403020204" pitchFamily="34" charset="0"/>
                        </a:rPr>
                        <a:t>Pref for Online vs Hard copy</a:t>
                      </a:r>
                      <a:endParaRPr lang="en-CA" sz="1800" b="1" i="0" dirty="0">
                        <a:latin typeface="Source Sans Pro Semibold" panose="020B0503030403020204" pitchFamily="34" charset="0"/>
                      </a:endParaRPr>
                    </a:p>
                  </a:txBody>
                  <a:tcPr marL="86411" marR="86411" marT="43206" marB="43206">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0" i="0" dirty="0">
                          <a:latin typeface="Source Sans Pro" panose="020B0503030403020204" pitchFamily="34" charset="0"/>
                        </a:rPr>
                        <a:t>42% vs 58%</a:t>
                      </a:r>
                      <a:endParaRPr lang="en-CA" sz="1800" b="0" i="0" dirty="0">
                        <a:latin typeface="Source Sans Pro" panose="020B0503030403020204" pitchFamily="34" charset="0"/>
                      </a:endParaRPr>
                    </a:p>
                  </a:txBody>
                  <a:tcPr marL="86411" marR="86411" marT="43206" marB="43206">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75825796"/>
                  </a:ext>
                </a:extLst>
              </a:tr>
              <a:tr h="373243">
                <a:tc>
                  <a:txBody>
                    <a:bodyPr/>
                    <a:lstStyle/>
                    <a:p>
                      <a:r>
                        <a:rPr lang="en-US" sz="1800" b="1" i="0" dirty="0" err="1">
                          <a:latin typeface="Source Sans Pro Semibold" panose="020B0503030403020204" pitchFamily="34" charset="0"/>
                        </a:rPr>
                        <a:t>Behaviour</a:t>
                      </a:r>
                      <a:r>
                        <a:rPr lang="en-US" sz="1800" b="1" i="0" dirty="0">
                          <a:latin typeface="Source Sans Pro Semibold" panose="020B0503030403020204" pitchFamily="34" charset="0"/>
                        </a:rPr>
                        <a:t> vs Anxiety</a:t>
                      </a:r>
                      <a:endParaRPr lang="en-CA" sz="1800" b="1" i="0" dirty="0">
                        <a:latin typeface="Source Sans Pro Semibold" panose="020B0503030403020204" pitchFamily="34" charset="0"/>
                      </a:endParaRPr>
                    </a:p>
                  </a:txBody>
                  <a:tcPr marL="86411" marR="86411" marT="43206" marB="43206">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800" b="0" i="0" dirty="0">
                          <a:latin typeface="Source Sans Pro" panose="020B0503030403020204" pitchFamily="34" charset="0"/>
                        </a:rPr>
                        <a:t>70% vs 30%</a:t>
                      </a:r>
                      <a:endParaRPr lang="en-CA" sz="1800" b="0" i="0" dirty="0">
                        <a:latin typeface="Source Sans Pro" panose="020B0503030403020204" pitchFamily="34" charset="0"/>
                      </a:endParaRPr>
                    </a:p>
                  </a:txBody>
                  <a:tcPr marL="86411" marR="86411" marT="43206" marB="43206">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022919920"/>
                  </a:ext>
                </a:extLst>
              </a:tr>
              <a:tr h="373243">
                <a:tc>
                  <a:txBody>
                    <a:bodyPr/>
                    <a:lstStyle/>
                    <a:p>
                      <a:r>
                        <a:rPr lang="en-US" sz="1800" b="1" i="0" dirty="0">
                          <a:latin typeface="Source Sans Pro Semibold" panose="020B0503030403020204" pitchFamily="34" charset="0"/>
                        </a:rPr>
                        <a:t>ASD</a:t>
                      </a:r>
                      <a:endParaRPr lang="en-CA" sz="1800" b="1" i="0" dirty="0">
                        <a:latin typeface="Source Sans Pro Semibold" panose="020B0503030403020204" pitchFamily="34" charset="0"/>
                      </a:endParaRPr>
                    </a:p>
                  </a:txBody>
                  <a:tcPr marL="86411" marR="86411" marT="43206" marB="43206">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0" i="0" dirty="0">
                          <a:latin typeface="Source Sans Pro" panose="020B0503030403020204" pitchFamily="34" charset="0"/>
                        </a:rPr>
                        <a:t>56%</a:t>
                      </a:r>
                      <a:endParaRPr lang="en-CA" sz="1800" b="0" i="0" dirty="0">
                        <a:latin typeface="Source Sans Pro" panose="020B0503030403020204" pitchFamily="34" charset="0"/>
                      </a:endParaRPr>
                    </a:p>
                  </a:txBody>
                  <a:tcPr marL="86411" marR="86411" marT="43206" marB="43206">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2976116"/>
                  </a:ext>
                </a:extLst>
              </a:tr>
              <a:tr h="373243">
                <a:tc>
                  <a:txBody>
                    <a:bodyPr/>
                    <a:lstStyle/>
                    <a:p>
                      <a:pPr marL="0" marR="0" lvl="0" indent="0" algn="l" defTabSz="1133947" rtl="0" eaLnBrk="1" fontAlgn="auto" latinLnBrk="0" hangingPunct="1">
                        <a:lnSpc>
                          <a:spcPct val="100000"/>
                        </a:lnSpc>
                        <a:spcBef>
                          <a:spcPts val="0"/>
                        </a:spcBef>
                        <a:spcAft>
                          <a:spcPts val="0"/>
                        </a:spcAft>
                        <a:buClrTx/>
                        <a:buSzTx/>
                        <a:buFontTx/>
                        <a:buNone/>
                        <a:tabLst/>
                        <a:defRPr/>
                      </a:pPr>
                      <a:r>
                        <a:rPr lang="en-US" sz="1800" b="1" i="0" dirty="0">
                          <a:latin typeface="Source Sans Pro Semibold" panose="020B0503030403020204" pitchFamily="34" charset="0"/>
                        </a:rPr>
                        <a:t>2 year + delay </a:t>
                      </a:r>
                      <a:endParaRPr lang="en-CA" sz="1800" b="1" i="0" dirty="0">
                        <a:latin typeface="Source Sans Pro Semibold" panose="020B0503030403020204" pitchFamily="34" charset="0"/>
                      </a:endParaRPr>
                    </a:p>
                  </a:txBody>
                  <a:tcPr marL="86411" marR="86411" marT="43206" marB="43206">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800" b="0" i="0" dirty="0">
                          <a:latin typeface="Source Sans Pro" panose="020B0503030403020204" pitchFamily="34" charset="0"/>
                        </a:rPr>
                        <a:t>24%</a:t>
                      </a:r>
                      <a:endParaRPr lang="en-CA" sz="1800" b="0" i="0" dirty="0">
                        <a:latin typeface="Source Sans Pro" panose="020B0503030403020204" pitchFamily="34" charset="0"/>
                      </a:endParaRPr>
                    </a:p>
                  </a:txBody>
                  <a:tcPr marL="86411" marR="86411" marT="43206" marB="43206">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983363418"/>
                  </a:ext>
                </a:extLst>
              </a:tr>
              <a:tr h="373243">
                <a:tc>
                  <a:txBody>
                    <a:bodyPr/>
                    <a:lstStyle/>
                    <a:p>
                      <a:r>
                        <a:rPr lang="en-US" sz="1800" b="1" i="0" dirty="0">
                          <a:latin typeface="Source Sans Pro Semibold" panose="020B0503030403020204" pitchFamily="34" charset="0"/>
                        </a:rPr>
                        <a:t>Tourette’s</a:t>
                      </a:r>
                      <a:endParaRPr lang="en-CA" sz="1800" b="1" i="0" dirty="0">
                        <a:latin typeface="Source Sans Pro Semibold" panose="020B0503030403020204" pitchFamily="34" charset="0"/>
                      </a:endParaRPr>
                    </a:p>
                  </a:txBody>
                  <a:tcPr marL="86411" marR="86411" marT="43206" marB="43206">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0" i="0" dirty="0">
                          <a:latin typeface="Source Sans Pro" panose="020B0503030403020204" pitchFamily="34" charset="0"/>
                        </a:rPr>
                        <a:t>14%</a:t>
                      </a:r>
                      <a:endParaRPr lang="en-CA" sz="1800" b="0" i="0" dirty="0">
                        <a:latin typeface="Source Sans Pro" panose="020B0503030403020204" pitchFamily="34" charset="0"/>
                      </a:endParaRPr>
                    </a:p>
                  </a:txBody>
                  <a:tcPr marL="86411" marR="86411" marT="43206" marB="43206">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3489919"/>
                  </a:ext>
                </a:extLst>
              </a:tr>
              <a:tr h="373243">
                <a:tc>
                  <a:txBody>
                    <a:bodyPr/>
                    <a:lstStyle/>
                    <a:p>
                      <a:r>
                        <a:rPr lang="en-US" sz="1800" b="1" i="0" dirty="0">
                          <a:latin typeface="Source Sans Pro Semibold" panose="020B0503030403020204" pitchFamily="34" charset="0"/>
                        </a:rPr>
                        <a:t>FASD</a:t>
                      </a:r>
                      <a:endParaRPr lang="en-CA" sz="1800" b="1" i="0" dirty="0">
                        <a:latin typeface="Source Sans Pro Semibold" panose="020B0503030403020204" pitchFamily="34" charset="0"/>
                      </a:endParaRPr>
                    </a:p>
                  </a:txBody>
                  <a:tcPr marL="86411" marR="86411" marT="43206" marB="43206">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tc>
                  <a:txBody>
                    <a:bodyPr/>
                    <a:lstStyle/>
                    <a:p>
                      <a:pPr algn="ctr"/>
                      <a:r>
                        <a:rPr lang="en-US" sz="1800" b="0" i="0" dirty="0">
                          <a:latin typeface="Source Sans Pro" panose="020B0503030403020204" pitchFamily="34" charset="0"/>
                        </a:rPr>
                        <a:t>6%</a:t>
                      </a:r>
                      <a:endParaRPr lang="en-CA" sz="1800" b="0" i="0" dirty="0">
                        <a:latin typeface="Source Sans Pro" panose="020B0503030403020204" pitchFamily="34" charset="0"/>
                      </a:endParaRPr>
                    </a:p>
                  </a:txBody>
                  <a:tcPr marL="86411" marR="86411" marT="43206" marB="43206">
                    <a:lnL w="3175" cap="flat" cmpd="sng" algn="ctr">
                      <a:solidFill>
                        <a:schemeClr val="accent3"/>
                      </a:solidFill>
                      <a:prstDash val="solid"/>
                      <a:round/>
                      <a:headEnd type="none" w="med" len="med"/>
                      <a:tailEnd type="none" w="med" len="med"/>
                    </a:lnL>
                    <a:lnR w="3175" cap="flat" cmpd="sng" algn="ctr">
                      <a:solidFill>
                        <a:schemeClr val="accent3"/>
                      </a:solidFill>
                      <a:prstDash val="solid"/>
                      <a:round/>
                      <a:headEnd type="none" w="med" len="med"/>
                      <a:tailEnd type="none" w="med" len="med"/>
                    </a:lnR>
                    <a:lnT w="3175" cap="flat" cmpd="sng" algn="ctr">
                      <a:solidFill>
                        <a:schemeClr val="accent3"/>
                      </a:solidFill>
                      <a:prstDash val="solid"/>
                      <a:round/>
                      <a:headEnd type="none" w="med" len="med"/>
                      <a:tailEnd type="none" w="med" len="med"/>
                    </a:lnT>
                    <a:lnB w="3175"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3084638355"/>
                  </a:ext>
                </a:extLst>
              </a:tr>
            </a:tbl>
          </a:graphicData>
        </a:graphic>
      </p:graphicFrame>
      <p:pic>
        <p:nvPicPr>
          <p:cNvPr id="6" name="Picture 5">
            <a:extLst>
              <a:ext uri="{FF2B5EF4-FFF2-40B4-BE49-F238E27FC236}">
                <a16:creationId xmlns:a16="http://schemas.microsoft.com/office/drawing/2014/main" id="{6D400A66-D795-3A59-759F-190A7AD266EA}"/>
              </a:ext>
            </a:extLst>
          </p:cNvPr>
          <p:cNvPicPr>
            <a:picLocks noChangeAspect="1"/>
          </p:cNvPicPr>
          <p:nvPr/>
        </p:nvPicPr>
        <p:blipFill>
          <a:blip r:embed="rId2"/>
          <a:stretch>
            <a:fillRect/>
          </a:stretch>
        </p:blipFill>
        <p:spPr>
          <a:xfrm>
            <a:off x="9123270" y="-1622425"/>
            <a:ext cx="8102600" cy="8115300"/>
          </a:xfrm>
          <a:prstGeom prst="rect">
            <a:avLst/>
          </a:prstGeom>
        </p:spPr>
      </p:pic>
    </p:spTree>
    <p:extLst>
      <p:ext uri="{BB962C8B-B14F-4D97-AF65-F5344CB8AC3E}">
        <p14:creationId xmlns:p14="http://schemas.microsoft.com/office/powerpoint/2010/main" val="42758250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E828D-22A2-9976-2A80-ED452526431B}"/>
              </a:ext>
            </a:extLst>
          </p:cNvPr>
          <p:cNvSpPr>
            <a:spLocks noGrp="1"/>
          </p:cNvSpPr>
          <p:nvPr>
            <p:ph type="title"/>
          </p:nvPr>
        </p:nvSpPr>
        <p:spPr/>
        <p:txBody>
          <a:bodyPr/>
          <a:lstStyle/>
          <a:p>
            <a:r>
              <a:rPr lang="en-US" dirty="0"/>
              <a:t>Defeat Anxiety:</a:t>
            </a:r>
            <a:r>
              <a:rPr lang="en-US" sz="2800" dirty="0"/>
              <a:t> 16 </a:t>
            </a:r>
            <a:r>
              <a:rPr lang="en-US" sz="2800" dirty="0" err="1"/>
              <a:t>yo</a:t>
            </a:r>
            <a:r>
              <a:rPr lang="en-US" sz="2800" dirty="0"/>
              <a:t> Male, Dx ASD (</a:t>
            </a:r>
            <a:r>
              <a:rPr lang="en-US" sz="2800" dirty="0" err="1"/>
              <a:t>Ont</a:t>
            </a:r>
            <a:r>
              <a:rPr lang="en-US" sz="2800" dirty="0"/>
              <a:t>)</a:t>
            </a:r>
          </a:p>
        </p:txBody>
      </p:sp>
      <p:sp>
        <p:nvSpPr>
          <p:cNvPr id="3" name="Content Placeholder 2">
            <a:extLst>
              <a:ext uri="{FF2B5EF4-FFF2-40B4-BE49-F238E27FC236}">
                <a16:creationId xmlns:a16="http://schemas.microsoft.com/office/drawing/2014/main" id="{890FE327-8B5B-47DA-559F-F1ED81E3F364}"/>
              </a:ext>
            </a:extLst>
          </p:cNvPr>
          <p:cNvSpPr>
            <a:spLocks noGrp="1"/>
          </p:cNvSpPr>
          <p:nvPr>
            <p:ph idx="1"/>
          </p:nvPr>
        </p:nvSpPr>
        <p:spPr>
          <a:xfrm>
            <a:off x="720000" y="1825625"/>
            <a:ext cx="10515600" cy="4351338"/>
          </a:xfrm>
        </p:spPr>
        <p:txBody>
          <a:bodyPr>
            <a:noAutofit/>
          </a:bodyPr>
          <a:lstStyle/>
          <a:p>
            <a:pPr marL="0" indent="0">
              <a:buNone/>
            </a:pPr>
            <a:r>
              <a:rPr lang="en-US" sz="2600" b="1" dirty="0">
                <a:solidFill>
                  <a:schemeClr val="tx2"/>
                </a:solidFill>
              </a:rPr>
              <a:t>Presenting Issues</a:t>
            </a:r>
          </a:p>
          <a:p>
            <a:pPr marL="0" indent="0">
              <a:buNone/>
            </a:pPr>
            <a:r>
              <a:rPr lang="en-US" sz="2000" dirty="0"/>
              <a:t>Separation anxiety; Performance anxiety; Specific fear (COVID-19), Generalized anxiety (past behavior, the future, dying from COVID, the world ending); Social anxiety (doing less with other kids, fear of going outside)</a:t>
            </a:r>
          </a:p>
          <a:p>
            <a:pPr marL="0" indent="0">
              <a:buNone/>
            </a:pPr>
            <a:r>
              <a:rPr lang="en-US" sz="2600" b="1" dirty="0">
                <a:solidFill>
                  <a:schemeClr val="tx2"/>
                </a:solidFill>
              </a:rPr>
              <a:t>Outcome: </a:t>
            </a:r>
            <a:r>
              <a:rPr lang="en-US" sz="2000" dirty="0">
                <a:solidFill>
                  <a:schemeClr val="tx2"/>
                </a:solidFill>
              </a:rPr>
              <a:t>Strong impacts on- Generalized &amp; Separation Anxiety; Family &amp; Child Functioning; Socialization  </a:t>
            </a:r>
          </a:p>
          <a:p>
            <a:pPr marL="0" indent="0">
              <a:buNone/>
            </a:pPr>
            <a:r>
              <a:rPr lang="en-US" sz="2000" dirty="0"/>
              <a:t>Now able to go on sleepovers at his aunt's house without worry. Less anxious about homework/going to school (more confident in asking questions).He can calm himself down when thinking about COVID. Less anxious in general because of changing his thoughts. Sleeping better.</a:t>
            </a:r>
          </a:p>
        </p:txBody>
      </p:sp>
      <p:pic>
        <p:nvPicPr>
          <p:cNvPr id="4" name="Picture 3">
            <a:extLst>
              <a:ext uri="{FF2B5EF4-FFF2-40B4-BE49-F238E27FC236}">
                <a16:creationId xmlns:a16="http://schemas.microsoft.com/office/drawing/2014/main" id="{17AB8CB4-4BEB-5D7A-E87F-03E514CF7EAD}"/>
              </a:ext>
            </a:extLst>
          </p:cNvPr>
          <p:cNvPicPr>
            <a:picLocks noChangeAspect="1"/>
          </p:cNvPicPr>
          <p:nvPr/>
        </p:nvPicPr>
        <p:blipFill>
          <a:blip r:embed="rId2"/>
          <a:stretch>
            <a:fillRect/>
          </a:stretch>
        </p:blipFill>
        <p:spPr>
          <a:xfrm rot="2819636">
            <a:off x="5979238" y="-6989522"/>
            <a:ext cx="8102600" cy="8115300"/>
          </a:xfrm>
          <a:prstGeom prst="rect">
            <a:avLst/>
          </a:prstGeom>
        </p:spPr>
      </p:pic>
    </p:spTree>
    <p:extLst>
      <p:ext uri="{BB962C8B-B14F-4D97-AF65-F5344CB8AC3E}">
        <p14:creationId xmlns:p14="http://schemas.microsoft.com/office/powerpoint/2010/main" val="13301728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06E6638-CF3B-46D3-1ACE-2316DEAE23F6}"/>
              </a:ext>
            </a:extLst>
          </p:cNvPr>
          <p:cNvSpPr/>
          <p:nvPr/>
        </p:nvSpPr>
        <p:spPr>
          <a:xfrm>
            <a:off x="0" y="0"/>
            <a:ext cx="12192000"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C67E538-AA5F-1D49-3980-EE5299B032BE}"/>
              </a:ext>
            </a:extLst>
          </p:cNvPr>
          <p:cNvSpPr txBox="1"/>
          <p:nvPr/>
        </p:nvSpPr>
        <p:spPr>
          <a:xfrm>
            <a:off x="2063261" y="2521059"/>
            <a:ext cx="8065478" cy="2062103"/>
          </a:xfrm>
          <a:prstGeom prst="rect">
            <a:avLst/>
          </a:prstGeom>
          <a:noFill/>
        </p:spPr>
        <p:txBody>
          <a:bodyPr wrap="square">
            <a:spAutoFit/>
          </a:bodyPr>
          <a:lstStyle/>
          <a:p>
            <a:pPr algn="ctr"/>
            <a:r>
              <a:rPr lang="en-US" sz="2800" i="1" dirty="0">
                <a:solidFill>
                  <a:schemeClr val="bg2"/>
                </a:solidFill>
                <a:latin typeface="Source Sans Pro Light" panose="020B0403030403020204" pitchFamily="34" charset="0"/>
              </a:rPr>
              <a:t>The most helpful part of the program was the skills my son acquired to deal with his anxiety. He was able to self-regulate a lot quicker and be in control. The whole program is fantastic”</a:t>
            </a:r>
          </a:p>
          <a:p>
            <a:pPr algn="ctr"/>
            <a:r>
              <a:rPr lang="en-US" sz="1600" b="1" dirty="0">
                <a:solidFill>
                  <a:schemeClr val="bg2"/>
                </a:solidFill>
                <a:latin typeface="Source Sans Pro" panose="020B0503030403020204" pitchFamily="34" charset="0"/>
              </a:rPr>
              <a:t>- Parent quote</a:t>
            </a:r>
          </a:p>
        </p:txBody>
      </p:sp>
      <p:sp>
        <p:nvSpPr>
          <p:cNvPr id="7" name="TextBox 6">
            <a:extLst>
              <a:ext uri="{FF2B5EF4-FFF2-40B4-BE49-F238E27FC236}">
                <a16:creationId xmlns:a16="http://schemas.microsoft.com/office/drawing/2014/main" id="{995ECB56-F147-2C67-C387-F7F00276309E}"/>
              </a:ext>
            </a:extLst>
          </p:cNvPr>
          <p:cNvSpPr txBox="1"/>
          <p:nvPr/>
        </p:nvSpPr>
        <p:spPr>
          <a:xfrm>
            <a:off x="1526337" y="2157046"/>
            <a:ext cx="898003" cy="1569660"/>
          </a:xfrm>
          <a:prstGeom prst="rect">
            <a:avLst/>
          </a:prstGeom>
          <a:noFill/>
        </p:spPr>
        <p:txBody>
          <a:bodyPr wrap="none" rtlCol="0">
            <a:spAutoFit/>
          </a:bodyPr>
          <a:lstStyle/>
          <a:p>
            <a:r>
              <a:rPr lang="en-US" sz="9600" b="1" dirty="0">
                <a:solidFill>
                  <a:schemeClr val="bg1"/>
                </a:solidFill>
                <a:latin typeface="Source Sans Pro Black" panose="020B0503030403020204" pitchFamily="34" charset="0"/>
              </a:rPr>
              <a:t>“</a:t>
            </a:r>
          </a:p>
        </p:txBody>
      </p:sp>
      <p:pic>
        <p:nvPicPr>
          <p:cNvPr id="2" name="Picture 1">
            <a:extLst>
              <a:ext uri="{FF2B5EF4-FFF2-40B4-BE49-F238E27FC236}">
                <a16:creationId xmlns:a16="http://schemas.microsoft.com/office/drawing/2014/main" id="{41B31D82-013B-CFE9-3A40-3137D9E09B57}"/>
              </a:ext>
            </a:extLst>
          </p:cNvPr>
          <p:cNvPicPr>
            <a:picLocks noChangeAspect="1"/>
          </p:cNvPicPr>
          <p:nvPr/>
        </p:nvPicPr>
        <p:blipFill>
          <a:blip r:embed="rId2"/>
          <a:stretch>
            <a:fillRect/>
          </a:stretch>
        </p:blipFill>
        <p:spPr>
          <a:xfrm rot="18390197">
            <a:off x="9679810" y="4620353"/>
            <a:ext cx="4495800" cy="4508500"/>
          </a:xfrm>
          <a:prstGeom prst="rect">
            <a:avLst/>
          </a:prstGeom>
        </p:spPr>
      </p:pic>
      <p:pic>
        <p:nvPicPr>
          <p:cNvPr id="6" name="Picture 5">
            <a:extLst>
              <a:ext uri="{FF2B5EF4-FFF2-40B4-BE49-F238E27FC236}">
                <a16:creationId xmlns:a16="http://schemas.microsoft.com/office/drawing/2014/main" id="{8178819C-8CC0-52E0-DB35-5828C9D47632}"/>
              </a:ext>
            </a:extLst>
          </p:cNvPr>
          <p:cNvPicPr>
            <a:picLocks noChangeAspect="1"/>
          </p:cNvPicPr>
          <p:nvPr/>
        </p:nvPicPr>
        <p:blipFill>
          <a:blip r:embed="rId2"/>
          <a:stretch>
            <a:fillRect/>
          </a:stretch>
        </p:blipFill>
        <p:spPr>
          <a:xfrm rot="18390197">
            <a:off x="-453100" y="-2768194"/>
            <a:ext cx="4495800" cy="4508500"/>
          </a:xfrm>
          <a:prstGeom prst="rect">
            <a:avLst/>
          </a:prstGeom>
        </p:spPr>
      </p:pic>
    </p:spTree>
    <p:extLst>
      <p:ext uri="{BB962C8B-B14F-4D97-AF65-F5344CB8AC3E}">
        <p14:creationId xmlns:p14="http://schemas.microsoft.com/office/powerpoint/2010/main" val="32263177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E828D-22A2-9976-2A80-ED452526431B}"/>
              </a:ext>
            </a:extLst>
          </p:cNvPr>
          <p:cNvSpPr>
            <a:spLocks noGrp="1"/>
          </p:cNvSpPr>
          <p:nvPr>
            <p:ph type="title"/>
          </p:nvPr>
        </p:nvSpPr>
        <p:spPr/>
        <p:txBody>
          <a:bodyPr>
            <a:normAutofit fontScale="90000"/>
          </a:bodyPr>
          <a:lstStyle/>
          <a:p>
            <a:r>
              <a:rPr lang="en-US" sz="4900" dirty="0"/>
              <a:t>Alberta:</a:t>
            </a:r>
            <a:r>
              <a:rPr lang="en-US" dirty="0"/>
              <a:t> </a:t>
            </a:r>
            <a:r>
              <a:rPr lang="en-US" sz="3100" dirty="0"/>
              <a:t>10 </a:t>
            </a:r>
            <a:r>
              <a:rPr lang="en-US" sz="3100" dirty="0" err="1"/>
              <a:t>yo</a:t>
            </a:r>
            <a:r>
              <a:rPr lang="en-US" sz="3100" dirty="0"/>
              <a:t>, </a:t>
            </a:r>
            <a:r>
              <a:rPr lang="en-US" sz="3100" dirty="0" err="1"/>
              <a:t>Behaviour</a:t>
            </a:r>
            <a:r>
              <a:rPr lang="en-US" sz="3100" dirty="0"/>
              <a:t> Program, Dx FASD, previous foster care</a:t>
            </a:r>
          </a:p>
        </p:txBody>
      </p:sp>
      <p:sp>
        <p:nvSpPr>
          <p:cNvPr id="3" name="Content Placeholder 2">
            <a:extLst>
              <a:ext uri="{FF2B5EF4-FFF2-40B4-BE49-F238E27FC236}">
                <a16:creationId xmlns:a16="http://schemas.microsoft.com/office/drawing/2014/main" id="{890FE327-8B5B-47DA-559F-F1ED81E3F364}"/>
              </a:ext>
            </a:extLst>
          </p:cNvPr>
          <p:cNvSpPr>
            <a:spLocks noGrp="1"/>
          </p:cNvSpPr>
          <p:nvPr>
            <p:ph idx="1"/>
          </p:nvPr>
        </p:nvSpPr>
        <p:spPr>
          <a:xfrm>
            <a:off x="720000" y="1825625"/>
            <a:ext cx="10515600" cy="4351338"/>
          </a:xfrm>
        </p:spPr>
        <p:txBody>
          <a:bodyPr>
            <a:noAutofit/>
          </a:bodyPr>
          <a:lstStyle/>
          <a:p>
            <a:pPr marL="0" indent="0">
              <a:buNone/>
            </a:pPr>
            <a:r>
              <a:rPr lang="en-US" sz="2600" b="1" dirty="0">
                <a:solidFill>
                  <a:schemeClr val="tx2"/>
                </a:solidFill>
              </a:rPr>
              <a:t>Presenting Issues</a:t>
            </a:r>
          </a:p>
          <a:p>
            <a:pPr marL="0" indent="0">
              <a:buNone/>
            </a:pPr>
            <a:r>
              <a:rPr lang="en-US" sz="2000" dirty="0"/>
              <a:t>Inattention (difficulty focusing/completing tasks/following directions); Impulsive; Non-Compliance (cranky, talks back/defiant, blames, annoyed by others, argues); Temper Tantrums; Aggression; Destruction.</a:t>
            </a:r>
          </a:p>
          <a:p>
            <a:pPr marL="0" indent="0">
              <a:buNone/>
            </a:pPr>
            <a:r>
              <a:rPr lang="en-US" sz="2600" b="1" dirty="0">
                <a:solidFill>
                  <a:schemeClr val="tx2"/>
                </a:solidFill>
              </a:rPr>
              <a:t>Outcome: </a:t>
            </a:r>
            <a:r>
              <a:rPr lang="en-US" sz="2000" dirty="0">
                <a:solidFill>
                  <a:schemeClr val="tx2"/>
                </a:solidFill>
              </a:rPr>
              <a:t>Strong impacts- Inattention/Impulsivity; Non-Compliance; Conduct; Separation/Generalized Anxiety; Child Mood; Family/Child Functioning; Social Participation; Parental Mood</a:t>
            </a:r>
          </a:p>
          <a:p>
            <a:pPr marL="0" indent="0">
              <a:buNone/>
            </a:pPr>
            <a:r>
              <a:rPr lang="en-US" sz="2000" dirty="0"/>
              <a:t>Now plays nicely with sister. Helps out more by getting her dressed; doing very well completing tasks (dishwasher/ homework). Listens well now. Follows routines without arguing (bedtime/shovel driveway/clean house). Able to emotionally regulate- remove himself from difficult situations at home and daycare instead of reacting negatively. </a:t>
            </a:r>
          </a:p>
        </p:txBody>
      </p:sp>
    </p:spTree>
    <p:extLst>
      <p:ext uri="{BB962C8B-B14F-4D97-AF65-F5344CB8AC3E}">
        <p14:creationId xmlns:p14="http://schemas.microsoft.com/office/powerpoint/2010/main" val="2505313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83BE05-14CE-29CE-FC93-C7B7784CFB01}"/>
              </a:ext>
            </a:extLst>
          </p:cNvPr>
          <p:cNvSpPr>
            <a:spLocks noGrp="1"/>
          </p:cNvSpPr>
          <p:nvPr>
            <p:ph sz="half" idx="4294967295"/>
          </p:nvPr>
        </p:nvSpPr>
        <p:spPr>
          <a:xfrm>
            <a:off x="720000" y="1825625"/>
            <a:ext cx="5181600" cy="4114800"/>
          </a:xfrm>
        </p:spPr>
        <p:txBody>
          <a:bodyPr>
            <a:normAutofit fontScale="92500" lnSpcReduction="10000"/>
          </a:bodyPr>
          <a:lstStyle/>
          <a:p>
            <a:pPr marL="0" indent="0">
              <a:buNone/>
            </a:pPr>
            <a:r>
              <a:rPr lang="en-US" b="1" dirty="0">
                <a:solidFill>
                  <a:schemeClr val="tx2"/>
                </a:solidFill>
              </a:rPr>
              <a:t>Outcomes (18+)</a:t>
            </a:r>
          </a:p>
          <a:p>
            <a:r>
              <a:rPr lang="en-US" sz="2600" dirty="0"/>
              <a:t>Significant reduction in Depression, Anxiety &amp; Stress</a:t>
            </a:r>
          </a:p>
          <a:p>
            <a:r>
              <a:rPr lang="en-US" sz="2600" dirty="0"/>
              <a:t>Life-changing impairment improvements</a:t>
            </a:r>
          </a:p>
          <a:p>
            <a:r>
              <a:rPr lang="en-US" sz="2600" dirty="0"/>
              <a:t>Approx. 50% reduction in self-medication</a:t>
            </a:r>
          </a:p>
          <a:p>
            <a:r>
              <a:rPr lang="en-US" sz="2600" dirty="0"/>
              <a:t>63% improved sleep hygiene</a:t>
            </a:r>
          </a:p>
          <a:p>
            <a:r>
              <a:rPr lang="en-US" sz="2600" dirty="0"/>
              <a:t>64% decreased screen time</a:t>
            </a:r>
          </a:p>
        </p:txBody>
      </p:sp>
      <p:pic>
        <p:nvPicPr>
          <p:cNvPr id="5" name="Content Placeholder 4" descr="Graphical user interface, text, chat or text message&#10;&#10;Description automatically generated">
            <a:extLst>
              <a:ext uri="{FF2B5EF4-FFF2-40B4-BE49-F238E27FC236}">
                <a16:creationId xmlns:a16="http://schemas.microsoft.com/office/drawing/2014/main" id="{7258356B-604F-3275-A378-2405C82DD221}"/>
              </a:ext>
            </a:extLst>
          </p:cNvPr>
          <p:cNvPicPr>
            <a:picLocks noGrp="1" noChangeAspect="1"/>
          </p:cNvPicPr>
          <p:nvPr>
            <p:ph sz="half" idx="4294967295"/>
          </p:nvPr>
        </p:nvPicPr>
        <p:blipFill rotWithShape="1">
          <a:blip r:embed="rId2">
            <a:extLst>
              <a:ext uri="{28A0092B-C50C-407E-A947-70E740481C1C}">
                <a14:useLocalDpi xmlns:a14="http://schemas.microsoft.com/office/drawing/2010/main" val="0"/>
              </a:ext>
            </a:extLst>
          </a:blip>
          <a:srcRect l="6667" t="6689" r="6838"/>
          <a:stretch/>
        </p:blipFill>
        <p:spPr>
          <a:xfrm>
            <a:off x="6259513" y="0"/>
            <a:ext cx="5932487" cy="6399213"/>
          </a:xfrm>
          <a:prstGeom prst="rect">
            <a:avLst/>
          </a:prstGeom>
        </p:spPr>
      </p:pic>
      <p:pic>
        <p:nvPicPr>
          <p:cNvPr id="6" name="Picture 5">
            <a:extLst>
              <a:ext uri="{FF2B5EF4-FFF2-40B4-BE49-F238E27FC236}">
                <a16:creationId xmlns:a16="http://schemas.microsoft.com/office/drawing/2014/main" id="{8222993E-4A6C-31F6-B2B6-D1BEB93F2859}"/>
              </a:ext>
            </a:extLst>
          </p:cNvPr>
          <p:cNvPicPr>
            <a:picLocks noChangeAspect="1"/>
          </p:cNvPicPr>
          <p:nvPr/>
        </p:nvPicPr>
        <p:blipFill>
          <a:blip r:embed="rId3"/>
          <a:stretch>
            <a:fillRect/>
          </a:stretch>
        </p:blipFill>
        <p:spPr>
          <a:xfrm>
            <a:off x="863701" y="385263"/>
            <a:ext cx="3093239" cy="1123515"/>
          </a:xfrm>
          <a:prstGeom prst="rect">
            <a:avLst/>
          </a:prstGeom>
        </p:spPr>
      </p:pic>
      <p:sp>
        <p:nvSpPr>
          <p:cNvPr id="8" name="TextBox 7">
            <a:extLst>
              <a:ext uri="{FF2B5EF4-FFF2-40B4-BE49-F238E27FC236}">
                <a16:creationId xmlns:a16="http://schemas.microsoft.com/office/drawing/2014/main" id="{92BA4104-3EB4-AFE4-1498-C56339945AF3}"/>
              </a:ext>
            </a:extLst>
          </p:cNvPr>
          <p:cNvSpPr txBox="1"/>
          <p:nvPr/>
        </p:nvSpPr>
        <p:spPr>
          <a:xfrm>
            <a:off x="0" y="5940487"/>
            <a:ext cx="12191999" cy="917513"/>
          </a:xfrm>
          <a:prstGeom prst="rect">
            <a:avLst/>
          </a:prstGeom>
          <a:solidFill>
            <a:schemeClr val="accent2"/>
          </a:solidFill>
        </p:spPr>
        <p:txBody>
          <a:bodyPr wrap="square" lIns="216000" tIns="180000" rIns="216000" bIns="180000">
            <a:spAutoFit/>
          </a:bodyPr>
          <a:lstStyle/>
          <a:p>
            <a:pPr algn="ctr"/>
            <a:r>
              <a:rPr lang="en-US" dirty="0">
                <a:solidFill>
                  <a:schemeClr val="bg1"/>
                </a:solidFill>
                <a:latin typeface="Source Sans Pro" panose="020B0503030403020204" pitchFamily="34" charset="0"/>
              </a:rPr>
              <a:t>ICAN Free, unlimited SFI Coaching access Via Wellness Together Canada Portal. </a:t>
            </a:r>
            <a:br>
              <a:rPr lang="en-US" dirty="0">
                <a:solidFill>
                  <a:schemeClr val="bg1"/>
                </a:solidFill>
                <a:latin typeface="Source Sans Pro" panose="020B0503030403020204" pitchFamily="34" charset="0"/>
              </a:rPr>
            </a:br>
            <a:r>
              <a:rPr lang="en-US" dirty="0">
                <a:solidFill>
                  <a:schemeClr val="bg1"/>
                </a:solidFill>
                <a:latin typeface="Source Sans Pro" panose="020B0503030403020204" pitchFamily="34" charset="0"/>
              </a:rPr>
              <a:t>See </a:t>
            </a:r>
            <a:r>
              <a:rPr lang="en-US" dirty="0" err="1">
                <a:solidFill>
                  <a:schemeClr val="bg1"/>
                </a:solidFill>
                <a:latin typeface="Source Sans Pro" panose="020B0503030403020204" pitchFamily="34" charset="0"/>
              </a:rPr>
              <a:t>strongestfamilies.com</a:t>
            </a:r>
            <a:r>
              <a:rPr lang="en-US" dirty="0">
                <a:solidFill>
                  <a:schemeClr val="bg1"/>
                </a:solidFill>
                <a:latin typeface="Source Sans Pro" panose="020B0503030403020204" pitchFamily="34" charset="0"/>
              </a:rPr>
              <a:t> for areas where ICAN full coaching services are free</a:t>
            </a:r>
          </a:p>
        </p:txBody>
      </p:sp>
      <p:pic>
        <p:nvPicPr>
          <p:cNvPr id="9" name="Picture 8">
            <a:extLst>
              <a:ext uri="{FF2B5EF4-FFF2-40B4-BE49-F238E27FC236}">
                <a16:creationId xmlns:a16="http://schemas.microsoft.com/office/drawing/2014/main" id="{8988791B-7E70-77EE-EC5A-A764A77A3CDD}"/>
              </a:ext>
            </a:extLst>
          </p:cNvPr>
          <p:cNvPicPr>
            <a:picLocks noChangeAspect="1"/>
          </p:cNvPicPr>
          <p:nvPr/>
        </p:nvPicPr>
        <p:blipFill>
          <a:blip r:embed="rId4"/>
          <a:stretch>
            <a:fillRect/>
          </a:stretch>
        </p:blipFill>
        <p:spPr>
          <a:xfrm>
            <a:off x="4363240" y="316175"/>
            <a:ext cx="1396799" cy="1403943"/>
          </a:xfrm>
          <a:prstGeom prst="rect">
            <a:avLst/>
          </a:prstGeom>
        </p:spPr>
      </p:pic>
    </p:spTree>
    <p:extLst>
      <p:ext uri="{BB962C8B-B14F-4D97-AF65-F5344CB8AC3E}">
        <p14:creationId xmlns:p14="http://schemas.microsoft.com/office/powerpoint/2010/main" val="40543467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98E775-A344-E7C3-23FF-3742DF104174}"/>
              </a:ext>
            </a:extLst>
          </p:cNvPr>
          <p:cNvPicPr>
            <a:picLocks noChangeAspect="1"/>
          </p:cNvPicPr>
          <p:nvPr/>
        </p:nvPicPr>
        <p:blipFill>
          <a:blip r:embed="rId2"/>
          <a:stretch>
            <a:fillRect/>
          </a:stretch>
        </p:blipFill>
        <p:spPr>
          <a:xfrm>
            <a:off x="6741562" y="1690688"/>
            <a:ext cx="8102600" cy="8115300"/>
          </a:xfrm>
          <a:prstGeom prst="rect">
            <a:avLst/>
          </a:prstGeom>
        </p:spPr>
      </p:pic>
      <p:sp>
        <p:nvSpPr>
          <p:cNvPr id="2" name="Title 1">
            <a:extLst>
              <a:ext uri="{FF2B5EF4-FFF2-40B4-BE49-F238E27FC236}">
                <a16:creationId xmlns:a16="http://schemas.microsoft.com/office/drawing/2014/main" id="{0C3899CF-AAA4-AE75-254D-FAEE5C2F4572}"/>
              </a:ext>
            </a:extLst>
          </p:cNvPr>
          <p:cNvSpPr>
            <a:spLocks noGrp="1"/>
          </p:cNvSpPr>
          <p:nvPr>
            <p:ph type="title"/>
          </p:nvPr>
        </p:nvSpPr>
        <p:spPr/>
        <p:txBody>
          <a:bodyPr/>
          <a:lstStyle/>
          <a:p>
            <a:r>
              <a:rPr lang="en-US" dirty="0"/>
              <a:t>SFI Stepped Care Model: Program adaptation</a:t>
            </a:r>
          </a:p>
        </p:txBody>
      </p:sp>
      <p:sp>
        <p:nvSpPr>
          <p:cNvPr id="3" name="Content Placeholder 2">
            <a:extLst>
              <a:ext uri="{FF2B5EF4-FFF2-40B4-BE49-F238E27FC236}">
                <a16:creationId xmlns:a16="http://schemas.microsoft.com/office/drawing/2014/main" id="{C8E8CA62-D14E-2189-9A11-484EFFDFA77F}"/>
              </a:ext>
            </a:extLst>
          </p:cNvPr>
          <p:cNvSpPr>
            <a:spLocks noGrp="1"/>
          </p:cNvSpPr>
          <p:nvPr>
            <p:ph sz="half" idx="1"/>
          </p:nvPr>
        </p:nvSpPr>
        <p:spPr>
          <a:xfrm>
            <a:off x="720000" y="1825625"/>
            <a:ext cx="6535615" cy="4351338"/>
          </a:xfrm>
        </p:spPr>
        <p:txBody>
          <a:bodyPr>
            <a:normAutofit fontScale="62500" lnSpcReduction="20000"/>
          </a:bodyPr>
          <a:lstStyle/>
          <a:p>
            <a:pPr marL="0" indent="0">
              <a:buNone/>
            </a:pPr>
            <a:r>
              <a:rPr lang="en-US" b="1" dirty="0">
                <a:solidFill>
                  <a:srgbClr val="0061AD"/>
                </a:solidFill>
              </a:rPr>
              <a:t>Universal Parenting Program (UPP)</a:t>
            </a:r>
          </a:p>
          <a:p>
            <a:pPr marL="0" indent="0">
              <a:buNone/>
            </a:pPr>
            <a:r>
              <a:rPr lang="en-US" b="1" dirty="0">
                <a:solidFill>
                  <a:srgbClr val="0061AD"/>
                </a:solidFill>
              </a:rPr>
              <a:t>‘Parents Empowering Kids – The early Years (PEK-EY)’ </a:t>
            </a:r>
          </a:p>
          <a:p>
            <a:pPr marL="0" indent="0">
              <a:buNone/>
            </a:pPr>
            <a:r>
              <a:rPr lang="en-US" b="1" dirty="0">
                <a:solidFill>
                  <a:srgbClr val="0061AD"/>
                </a:solidFill>
              </a:rPr>
              <a:t>Ready for broad dissemination</a:t>
            </a:r>
          </a:p>
          <a:p>
            <a:pPr marL="0" indent="0">
              <a:buNone/>
            </a:pPr>
            <a:r>
              <a:rPr lang="en-US" dirty="0"/>
              <a:t>Goal to provide universal promotion of positive parenting. Intervening early to prevent </a:t>
            </a:r>
            <a:r>
              <a:rPr lang="en-US" dirty="0" err="1"/>
              <a:t>behavioural</a:t>
            </a:r>
            <a:r>
              <a:rPr lang="en-US" dirty="0"/>
              <a:t> disorders.</a:t>
            </a:r>
          </a:p>
          <a:p>
            <a:r>
              <a:rPr lang="en-US" dirty="0"/>
              <a:t>In partnership with the NL Government and funding support from the Public Health Agency of Canada (PHAC)</a:t>
            </a:r>
          </a:p>
          <a:p>
            <a:r>
              <a:rPr lang="en-US" dirty="0"/>
              <a:t>An extension to our current PEK program with varying levels </a:t>
            </a:r>
            <a:br>
              <a:rPr lang="en-US" dirty="0"/>
            </a:br>
            <a:r>
              <a:rPr lang="en-US" dirty="0"/>
              <a:t>of intensity, aligning with NL stepped care model.</a:t>
            </a:r>
          </a:p>
          <a:p>
            <a:pPr lvl="1"/>
            <a:r>
              <a:rPr lang="en-US" dirty="0"/>
              <a:t>Co-design </a:t>
            </a:r>
          </a:p>
          <a:p>
            <a:r>
              <a:rPr lang="en-US" dirty="0"/>
              <a:t>Next Phase:</a:t>
            </a:r>
          </a:p>
          <a:p>
            <a:pPr lvl="1"/>
            <a:r>
              <a:rPr lang="en-US" dirty="0"/>
              <a:t>Anxiety program</a:t>
            </a:r>
          </a:p>
          <a:p>
            <a:pPr lvl="1"/>
            <a:r>
              <a:rPr lang="en-US" dirty="0"/>
              <a:t>Expand PEK Brief to older cohort with minor adaptations</a:t>
            </a:r>
          </a:p>
        </p:txBody>
      </p:sp>
      <p:pic>
        <p:nvPicPr>
          <p:cNvPr id="5" name="Content Placeholder 4" descr="A person sitting on a bed&#10;&#10;Description automatically generated">
            <a:extLst>
              <a:ext uri="{FF2B5EF4-FFF2-40B4-BE49-F238E27FC236}">
                <a16:creationId xmlns:a16="http://schemas.microsoft.com/office/drawing/2014/main" id="{C7432946-AB9C-779A-BD21-572415495DD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a:stretch/>
        </p:blipFill>
        <p:spPr>
          <a:xfrm>
            <a:off x="7795205" y="2750681"/>
            <a:ext cx="5995314" cy="5995314"/>
          </a:xfrm>
          <a:prstGeom prst="ellipse">
            <a:avLst/>
          </a:prstGeom>
        </p:spPr>
      </p:pic>
    </p:spTree>
    <p:extLst>
      <p:ext uri="{BB962C8B-B14F-4D97-AF65-F5344CB8AC3E}">
        <p14:creationId xmlns:p14="http://schemas.microsoft.com/office/powerpoint/2010/main" val="1366579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354E0-5F47-0F90-27CB-684BAA74203E}"/>
              </a:ext>
            </a:extLst>
          </p:cNvPr>
          <p:cNvSpPr>
            <a:spLocks noGrp="1"/>
          </p:cNvSpPr>
          <p:nvPr>
            <p:ph type="title"/>
          </p:nvPr>
        </p:nvSpPr>
        <p:spPr>
          <a:xfrm>
            <a:off x="720000" y="457199"/>
            <a:ext cx="3932237" cy="2085585"/>
          </a:xfrm>
        </p:spPr>
        <p:txBody>
          <a:bodyPr>
            <a:noAutofit/>
          </a:bodyPr>
          <a:lstStyle/>
          <a:p>
            <a:r>
              <a:rPr lang="en-US" sz="4000" dirty="0"/>
              <a:t>Universal  Positive</a:t>
            </a:r>
            <a:br>
              <a:rPr lang="en-US" sz="4000" dirty="0"/>
            </a:br>
            <a:r>
              <a:rPr lang="en-US" sz="4000" dirty="0"/>
              <a:t>Parenting “UPP” </a:t>
            </a:r>
            <a:br>
              <a:rPr lang="en-US" sz="4000" dirty="0"/>
            </a:br>
            <a:r>
              <a:rPr lang="en-US" sz="4000" dirty="0"/>
              <a:t>(3-12 </a:t>
            </a:r>
            <a:r>
              <a:rPr lang="en-US" sz="4000" dirty="0" err="1"/>
              <a:t>yo</a:t>
            </a:r>
            <a:r>
              <a:rPr lang="en-US" sz="4000" dirty="0"/>
              <a:t>)</a:t>
            </a:r>
          </a:p>
        </p:txBody>
      </p:sp>
      <p:sp>
        <p:nvSpPr>
          <p:cNvPr id="4" name="Text Placeholder 3">
            <a:extLst>
              <a:ext uri="{FF2B5EF4-FFF2-40B4-BE49-F238E27FC236}">
                <a16:creationId xmlns:a16="http://schemas.microsoft.com/office/drawing/2014/main" id="{F0F8E27B-1A46-157E-769B-356B9B31AD3C}"/>
              </a:ext>
            </a:extLst>
          </p:cNvPr>
          <p:cNvSpPr>
            <a:spLocks noGrp="1"/>
          </p:cNvSpPr>
          <p:nvPr>
            <p:ph type="body" sz="half" idx="2"/>
          </p:nvPr>
        </p:nvSpPr>
        <p:spPr>
          <a:xfrm>
            <a:off x="720000" y="2783908"/>
            <a:ext cx="3932237" cy="811062"/>
          </a:xfrm>
        </p:spPr>
        <p:txBody>
          <a:bodyPr>
            <a:normAutofit/>
          </a:bodyPr>
          <a:lstStyle/>
          <a:p>
            <a:r>
              <a:rPr lang="en-US" sz="2000" b="1" dirty="0">
                <a:solidFill>
                  <a:schemeClr val="tx2"/>
                </a:solidFill>
              </a:rPr>
              <a:t>Coming soon</a:t>
            </a:r>
            <a:r>
              <a:rPr lang="en-US" sz="2000" dirty="0"/>
              <a:t>: Stepped Care for Anxiety Program</a:t>
            </a:r>
          </a:p>
        </p:txBody>
      </p:sp>
      <p:pic>
        <p:nvPicPr>
          <p:cNvPr id="7" name="Content Placeholder 6" descr="Timeline&#10;&#10;Description automatically generated">
            <a:extLst>
              <a:ext uri="{FF2B5EF4-FFF2-40B4-BE49-F238E27FC236}">
                <a16:creationId xmlns:a16="http://schemas.microsoft.com/office/drawing/2014/main" id="{BF038D05-440B-C22C-4FB0-CEE3E2887A4E}"/>
              </a:ext>
            </a:extLst>
          </p:cNvPr>
          <p:cNvPicPr>
            <a:picLocks noGrp="1" noChangeAspect="1"/>
          </p:cNvPicPr>
          <p:nvPr>
            <p:ph sz="half" idx="4294967295"/>
          </p:nvPr>
        </p:nvPicPr>
        <p:blipFill rotWithShape="1">
          <a:blip r:embed="rId2">
            <a:extLst>
              <a:ext uri="{28A0092B-C50C-407E-A947-70E740481C1C}">
                <a14:useLocalDpi xmlns:a14="http://schemas.microsoft.com/office/drawing/2010/main" val="0"/>
              </a:ext>
            </a:extLst>
          </a:blip>
          <a:srcRect t="4979" b="16486"/>
          <a:stretch/>
        </p:blipFill>
        <p:spPr>
          <a:xfrm>
            <a:off x="5727135" y="365125"/>
            <a:ext cx="5362575" cy="6316663"/>
          </a:xfrm>
          <a:prstGeom prst="rect">
            <a:avLst/>
          </a:prstGeom>
        </p:spPr>
      </p:pic>
      <p:cxnSp>
        <p:nvCxnSpPr>
          <p:cNvPr id="9" name="Straight Connector 8">
            <a:extLst>
              <a:ext uri="{FF2B5EF4-FFF2-40B4-BE49-F238E27FC236}">
                <a16:creationId xmlns:a16="http://schemas.microsoft.com/office/drawing/2014/main" id="{57E2C307-5DDC-19CA-6ADC-F1ADFB8A0F65}"/>
              </a:ext>
            </a:extLst>
          </p:cNvPr>
          <p:cNvCxnSpPr>
            <a:cxnSpLocks/>
          </p:cNvCxnSpPr>
          <p:nvPr/>
        </p:nvCxnSpPr>
        <p:spPr>
          <a:xfrm flipV="1">
            <a:off x="0" y="2542784"/>
            <a:ext cx="4652237" cy="8877"/>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12C40F8-2170-EB7F-14B2-2A4780D4B149}"/>
              </a:ext>
            </a:extLst>
          </p:cNvPr>
          <p:cNvPicPr>
            <a:picLocks noChangeAspect="1"/>
          </p:cNvPicPr>
          <p:nvPr/>
        </p:nvPicPr>
        <p:blipFill>
          <a:blip r:embed="rId3"/>
          <a:stretch>
            <a:fillRect/>
          </a:stretch>
        </p:blipFill>
        <p:spPr>
          <a:xfrm rot="1713801">
            <a:off x="-2009833" y="4321478"/>
            <a:ext cx="8102600" cy="8115300"/>
          </a:xfrm>
          <a:prstGeom prst="rect">
            <a:avLst/>
          </a:prstGeom>
        </p:spPr>
      </p:pic>
    </p:spTree>
    <p:extLst>
      <p:ext uri="{BB962C8B-B14F-4D97-AF65-F5344CB8AC3E}">
        <p14:creationId xmlns:p14="http://schemas.microsoft.com/office/powerpoint/2010/main" val="741566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CF508-DD60-0CF7-DF60-DA8572C7F5CF}"/>
              </a:ext>
            </a:extLst>
          </p:cNvPr>
          <p:cNvSpPr>
            <a:spLocks noGrp="1"/>
          </p:cNvSpPr>
          <p:nvPr>
            <p:ph type="title" idx="4294967295"/>
          </p:nvPr>
        </p:nvSpPr>
        <p:spPr>
          <a:xfrm>
            <a:off x="720000" y="365125"/>
            <a:ext cx="10799762" cy="1325563"/>
          </a:xfrm>
        </p:spPr>
        <p:txBody>
          <a:bodyPr/>
          <a:lstStyle/>
          <a:p>
            <a:r>
              <a:rPr lang="en-US" dirty="0"/>
              <a:t>Our Funders</a:t>
            </a:r>
          </a:p>
        </p:txBody>
      </p:sp>
      <p:pic>
        <p:nvPicPr>
          <p:cNvPr id="3" name="Picture 2" descr="Text&#10;&#10;Description automatically generated">
            <a:extLst>
              <a:ext uri="{FF2B5EF4-FFF2-40B4-BE49-F238E27FC236}">
                <a16:creationId xmlns:a16="http://schemas.microsoft.com/office/drawing/2014/main" id="{CB24B270-6A57-7896-9A5A-9AFB1D8CB3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743" y="5484863"/>
            <a:ext cx="1805311" cy="1159011"/>
          </a:xfrm>
          <a:prstGeom prst="rect">
            <a:avLst/>
          </a:prstGeom>
        </p:spPr>
      </p:pic>
      <p:pic>
        <p:nvPicPr>
          <p:cNvPr id="4" name="Picture 20" descr="Highland Primary Care Network | LinkedIn">
            <a:extLst>
              <a:ext uri="{FF2B5EF4-FFF2-40B4-BE49-F238E27FC236}">
                <a16:creationId xmlns:a16="http://schemas.microsoft.com/office/drawing/2014/main" id="{CF65935F-563D-F8D6-9AE3-32545CB3CC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02313" y="5573143"/>
            <a:ext cx="1177351" cy="11773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Logo, company name&#10;&#10;Description automatically generated">
            <a:extLst>
              <a:ext uri="{FF2B5EF4-FFF2-40B4-BE49-F238E27FC236}">
                <a16:creationId xmlns:a16="http://schemas.microsoft.com/office/drawing/2014/main" id="{CA4C67FB-B8B3-40F2-0EC2-DEC4208971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7985" y="1714772"/>
            <a:ext cx="1174745" cy="1174745"/>
          </a:xfrm>
          <a:prstGeom prst="rect">
            <a:avLst/>
          </a:prstGeom>
        </p:spPr>
      </p:pic>
      <p:pic>
        <p:nvPicPr>
          <p:cNvPr id="13" name="Picture 2" descr="Image result for True Patriot Love logo">
            <a:extLst>
              <a:ext uri="{FF2B5EF4-FFF2-40B4-BE49-F238E27FC236}">
                <a16:creationId xmlns:a16="http://schemas.microsoft.com/office/drawing/2014/main" id="{7BB33BF4-BA45-E0B8-4FE1-C54B7431944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311796" y="761164"/>
            <a:ext cx="940343" cy="78844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EB19C066-98F0-F3D2-211C-88D29BEB3F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8719" y="4925078"/>
            <a:ext cx="1314216" cy="512583"/>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6E459FBD-7349-92DA-7DC1-287393948A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50575" y="3030196"/>
            <a:ext cx="1210010" cy="683922"/>
          </a:xfrm>
          <a:prstGeom prst="rect">
            <a:avLst/>
          </a:prstGeom>
        </p:spPr>
      </p:pic>
      <p:pic>
        <p:nvPicPr>
          <p:cNvPr id="16" name="Picture 15" descr="Logo&#10;&#10;Description automatically generated">
            <a:extLst>
              <a:ext uri="{FF2B5EF4-FFF2-40B4-BE49-F238E27FC236}">
                <a16:creationId xmlns:a16="http://schemas.microsoft.com/office/drawing/2014/main" id="{1073CCA6-C046-74FE-9367-779957451C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79664" y="859185"/>
            <a:ext cx="1243664" cy="209937"/>
          </a:xfrm>
          <a:prstGeom prst="rect">
            <a:avLst/>
          </a:prstGeom>
        </p:spPr>
      </p:pic>
      <p:pic>
        <p:nvPicPr>
          <p:cNvPr id="17" name="Picture 16" descr="Logo, company name&#10;&#10;Description automatically generated">
            <a:extLst>
              <a:ext uri="{FF2B5EF4-FFF2-40B4-BE49-F238E27FC236}">
                <a16:creationId xmlns:a16="http://schemas.microsoft.com/office/drawing/2014/main" id="{0C016858-3BD4-5CD5-F1FF-5CD12B77362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630179" y="5780902"/>
            <a:ext cx="1272687" cy="682985"/>
          </a:xfrm>
          <a:prstGeom prst="rect">
            <a:avLst/>
          </a:prstGeom>
        </p:spPr>
      </p:pic>
      <p:pic>
        <p:nvPicPr>
          <p:cNvPr id="18" name="Picture 17" descr="Logo, company name&#10;&#10;Description automatically generated">
            <a:extLst>
              <a:ext uri="{FF2B5EF4-FFF2-40B4-BE49-F238E27FC236}">
                <a16:creationId xmlns:a16="http://schemas.microsoft.com/office/drawing/2014/main" id="{FEA9E4F0-8D25-AE4D-C0A3-1E266DDF727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331930" y="4880098"/>
            <a:ext cx="1103744" cy="589432"/>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2F12B14F-99FC-FC2B-C41B-9674171F9A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19757" y="826839"/>
            <a:ext cx="2095374" cy="665033"/>
          </a:xfrm>
          <a:prstGeom prst="rect">
            <a:avLst/>
          </a:prstGeom>
        </p:spPr>
      </p:pic>
      <p:pic>
        <p:nvPicPr>
          <p:cNvPr id="20" name="Picture 19" descr="A picture containing chart&#10;&#10;Description automatically generated">
            <a:extLst>
              <a:ext uri="{FF2B5EF4-FFF2-40B4-BE49-F238E27FC236}">
                <a16:creationId xmlns:a16="http://schemas.microsoft.com/office/drawing/2014/main" id="{F783EA6D-14B4-8FBA-1A73-19D40256550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76111" y="2886735"/>
            <a:ext cx="880579" cy="880579"/>
          </a:xfrm>
          <a:prstGeom prst="rect">
            <a:avLst/>
          </a:prstGeom>
        </p:spPr>
      </p:pic>
      <p:pic>
        <p:nvPicPr>
          <p:cNvPr id="21" name="Picture 2" descr="Barrie CHC - Home">
            <a:extLst>
              <a:ext uri="{FF2B5EF4-FFF2-40B4-BE49-F238E27FC236}">
                <a16:creationId xmlns:a16="http://schemas.microsoft.com/office/drawing/2014/main" id="{17FE1887-E5CB-6CA3-FDCA-E6955D87DC8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76129" y="4986456"/>
            <a:ext cx="1144045" cy="47069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A picture containing logo&#10;&#10;Description automatically generated">
            <a:extLst>
              <a:ext uri="{FF2B5EF4-FFF2-40B4-BE49-F238E27FC236}">
                <a16:creationId xmlns:a16="http://schemas.microsoft.com/office/drawing/2014/main" id="{BC276BFF-0432-E057-C9EC-957F7BAC5F5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527360" y="3010713"/>
            <a:ext cx="1125735" cy="772646"/>
          </a:xfrm>
          <a:prstGeom prst="rect">
            <a:avLst/>
          </a:prstGeom>
        </p:spPr>
      </p:pic>
      <p:pic>
        <p:nvPicPr>
          <p:cNvPr id="23" name="Picture 22" descr="Brand Signature">
            <a:extLst>
              <a:ext uri="{FF2B5EF4-FFF2-40B4-BE49-F238E27FC236}">
                <a16:creationId xmlns:a16="http://schemas.microsoft.com/office/drawing/2014/main" id="{7F051CFD-2323-A9F8-E785-A897ABFBFE9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5118" y="1932599"/>
            <a:ext cx="1151970" cy="58512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NB Logos / Symbols">
            <a:extLst>
              <a:ext uri="{FF2B5EF4-FFF2-40B4-BE49-F238E27FC236}">
                <a16:creationId xmlns:a16="http://schemas.microsoft.com/office/drawing/2014/main" id="{0759B790-53C8-1861-8DC3-B5EDEC46CD4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750333" y="1943666"/>
            <a:ext cx="1426250" cy="63389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Government of Nova Scotia">
            <a:extLst>
              <a:ext uri="{FF2B5EF4-FFF2-40B4-BE49-F238E27FC236}">
                <a16:creationId xmlns:a16="http://schemas.microsoft.com/office/drawing/2014/main" id="{BA95D756-F4C0-3D07-236A-EC536495BE9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20770" y="1956942"/>
            <a:ext cx="1426250" cy="58512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PEI Video &amp; Image Resources &amp; Media Kit | Travel Media PEI">
            <a:extLst>
              <a:ext uri="{FF2B5EF4-FFF2-40B4-BE49-F238E27FC236}">
                <a16:creationId xmlns:a16="http://schemas.microsoft.com/office/drawing/2014/main" id="{08967A9F-6839-8105-9F57-2F038FC599AA}"/>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27693" y="2932648"/>
            <a:ext cx="1184327" cy="81319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0" descr="Manitoba Health and Seniors Care | Province of Manitoba">
            <a:extLst>
              <a:ext uri="{FF2B5EF4-FFF2-40B4-BE49-F238E27FC236}">
                <a16:creationId xmlns:a16="http://schemas.microsoft.com/office/drawing/2014/main" id="{690B8FF4-09B8-1030-241B-7F26A90B923D}"/>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t="19953" b="22622"/>
          <a:stretch/>
        </p:blipFill>
        <p:spPr bwMode="auto">
          <a:xfrm>
            <a:off x="7179461" y="2033900"/>
            <a:ext cx="1769331" cy="53342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Northern Medical Services | Home">
            <a:extLst>
              <a:ext uri="{FF2B5EF4-FFF2-40B4-BE49-F238E27FC236}">
                <a16:creationId xmlns:a16="http://schemas.microsoft.com/office/drawing/2014/main" id="{58B388D5-EE00-132E-80C0-884F413222D9}"/>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418706" y="2792021"/>
            <a:ext cx="1609662" cy="88057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Alberta Health Services | Mental Health Innovation Network">
            <a:extLst>
              <a:ext uri="{FF2B5EF4-FFF2-40B4-BE49-F238E27FC236}">
                <a16:creationId xmlns:a16="http://schemas.microsoft.com/office/drawing/2014/main" id="{C7A6F944-50CA-FC09-8604-F20C0E6EAC6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729786" y="2113509"/>
            <a:ext cx="1554997" cy="46336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Bell Let's Talk should be more than talk – The Cord">
            <a:extLst>
              <a:ext uri="{FF2B5EF4-FFF2-40B4-BE49-F238E27FC236}">
                <a16:creationId xmlns:a16="http://schemas.microsoft.com/office/drawing/2014/main" id="{2BA54D57-D9E7-E31E-4BE5-6CD7D5F481CD}"/>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2006"/>
          <a:stretch/>
        </p:blipFill>
        <p:spPr bwMode="auto">
          <a:xfrm>
            <a:off x="6862844" y="4601950"/>
            <a:ext cx="1495596" cy="111379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8" descr="Calgary Rural Primary Care Network | LinkedIn">
            <a:extLst>
              <a:ext uri="{FF2B5EF4-FFF2-40B4-BE49-F238E27FC236}">
                <a16:creationId xmlns:a16="http://schemas.microsoft.com/office/drawing/2014/main" id="{FA544760-3326-FE52-656A-283AFB1938B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6862370" y="5542006"/>
            <a:ext cx="1227856" cy="122785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2" descr="Dollar a Day">
            <a:extLst>
              <a:ext uri="{FF2B5EF4-FFF2-40B4-BE49-F238E27FC236}">
                <a16:creationId xmlns:a16="http://schemas.microsoft.com/office/drawing/2014/main" id="{B2F5606D-22C5-A9E9-FD02-21514C2538B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089706" y="5519489"/>
            <a:ext cx="1177351" cy="11773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4" descr="RBC Foundation">
            <a:extLst>
              <a:ext uri="{FF2B5EF4-FFF2-40B4-BE49-F238E27FC236}">
                <a16:creationId xmlns:a16="http://schemas.microsoft.com/office/drawing/2014/main" id="{C049F4EA-6522-809B-B77F-5EEA46CC5DBB}"/>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369024" y="5006542"/>
            <a:ext cx="1259810" cy="45856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6" descr="TD Ready Committment">
            <a:extLst>
              <a:ext uri="{FF2B5EF4-FFF2-40B4-BE49-F238E27FC236}">
                <a16:creationId xmlns:a16="http://schemas.microsoft.com/office/drawing/2014/main" id="{F6B933E1-F797-2B92-BEC6-A09776F9B8AC}"/>
              </a:ext>
            </a:extLst>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b="32751"/>
          <a:stretch/>
        </p:blipFill>
        <p:spPr bwMode="auto">
          <a:xfrm>
            <a:off x="1707907" y="4299232"/>
            <a:ext cx="1543362" cy="103789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8">
            <a:extLst>
              <a:ext uri="{FF2B5EF4-FFF2-40B4-BE49-F238E27FC236}">
                <a16:creationId xmlns:a16="http://schemas.microsoft.com/office/drawing/2014/main" id="{2D7E0F4C-59DE-0A24-1213-0811F5A60ED5}"/>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878" y="2845692"/>
            <a:ext cx="1404611" cy="95870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0" descr="CIUSSS du Centre-Ouest-de-l'Île-de-Montréal | CIUSSS du  Centre-Ouest-de-l'Île-de-Montréal">
            <a:extLst>
              <a:ext uri="{FF2B5EF4-FFF2-40B4-BE49-F238E27FC236}">
                <a16:creationId xmlns:a16="http://schemas.microsoft.com/office/drawing/2014/main" id="{F104CA9A-A47A-5B27-2D33-F98BBEF6D904}"/>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3386319" y="3072083"/>
            <a:ext cx="1454545" cy="64310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a:extLst>
              <a:ext uri="{FF2B5EF4-FFF2-40B4-BE49-F238E27FC236}">
                <a16:creationId xmlns:a16="http://schemas.microsoft.com/office/drawing/2014/main" id="{1E896FE5-EC25-D263-3FCB-5ECF8EC30C35}"/>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66204" y="4174884"/>
            <a:ext cx="2773742" cy="316175"/>
          </a:xfrm>
          <a:prstGeom prst="rect">
            <a:avLst/>
          </a:prstGeom>
        </p:spPr>
      </p:pic>
      <p:pic>
        <p:nvPicPr>
          <p:cNvPr id="38" name="Picture 37">
            <a:extLst>
              <a:ext uri="{FF2B5EF4-FFF2-40B4-BE49-F238E27FC236}">
                <a16:creationId xmlns:a16="http://schemas.microsoft.com/office/drawing/2014/main" id="{0FBC8EEA-F3AC-87AE-C6BE-F687BBE6E80C}"/>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657729" y="1332658"/>
            <a:ext cx="1648876" cy="246681"/>
          </a:xfrm>
          <a:prstGeom prst="rect">
            <a:avLst/>
          </a:prstGeom>
        </p:spPr>
      </p:pic>
      <p:pic>
        <p:nvPicPr>
          <p:cNvPr id="39" name="Picture 38">
            <a:extLst>
              <a:ext uri="{FF2B5EF4-FFF2-40B4-BE49-F238E27FC236}">
                <a16:creationId xmlns:a16="http://schemas.microsoft.com/office/drawing/2014/main" id="{563009BA-8BAA-CE23-FF80-12D58B5081A9}"/>
              </a:ext>
            </a:extLst>
          </p:cNvPr>
          <p:cNvPicPr>
            <a:picLocks noChangeAspect="1"/>
          </p:cNvPicPr>
          <p:nvPr/>
        </p:nvPicPr>
        <p:blipFill>
          <a:blip r:embed="rId31"/>
          <a:stretch>
            <a:fillRect/>
          </a:stretch>
        </p:blipFill>
        <p:spPr>
          <a:xfrm>
            <a:off x="4360750" y="5785521"/>
            <a:ext cx="912797" cy="649650"/>
          </a:xfrm>
          <a:prstGeom prst="rect">
            <a:avLst/>
          </a:prstGeom>
        </p:spPr>
      </p:pic>
      <p:pic>
        <p:nvPicPr>
          <p:cNvPr id="40" name="Picture 39">
            <a:extLst>
              <a:ext uri="{FF2B5EF4-FFF2-40B4-BE49-F238E27FC236}">
                <a16:creationId xmlns:a16="http://schemas.microsoft.com/office/drawing/2014/main" id="{F3320434-D3F5-719F-4E2F-181AC03A6024}"/>
              </a:ext>
            </a:extLst>
          </p:cNvPr>
          <p:cNvPicPr>
            <a:picLocks noChangeAspect="1"/>
          </p:cNvPicPr>
          <p:nvPr/>
        </p:nvPicPr>
        <p:blipFill>
          <a:blip r:embed="rId32"/>
          <a:stretch>
            <a:fillRect/>
          </a:stretch>
        </p:blipFill>
        <p:spPr>
          <a:xfrm>
            <a:off x="5166552" y="4138876"/>
            <a:ext cx="1256488" cy="393823"/>
          </a:xfrm>
          <a:prstGeom prst="rect">
            <a:avLst/>
          </a:prstGeom>
        </p:spPr>
      </p:pic>
      <p:pic>
        <p:nvPicPr>
          <p:cNvPr id="41" name="Picture 40">
            <a:extLst>
              <a:ext uri="{FF2B5EF4-FFF2-40B4-BE49-F238E27FC236}">
                <a16:creationId xmlns:a16="http://schemas.microsoft.com/office/drawing/2014/main" id="{5F64BDDB-AD8F-84C9-932B-E4F1EB0E26E7}"/>
              </a:ext>
            </a:extLst>
          </p:cNvPr>
          <p:cNvPicPr>
            <a:picLocks noChangeAspect="1"/>
          </p:cNvPicPr>
          <p:nvPr/>
        </p:nvPicPr>
        <p:blipFill>
          <a:blip r:embed="rId33"/>
          <a:stretch>
            <a:fillRect/>
          </a:stretch>
        </p:blipFill>
        <p:spPr>
          <a:xfrm>
            <a:off x="268292" y="4812140"/>
            <a:ext cx="1119439" cy="542114"/>
          </a:xfrm>
          <a:prstGeom prst="rect">
            <a:avLst/>
          </a:prstGeom>
        </p:spPr>
      </p:pic>
      <p:pic>
        <p:nvPicPr>
          <p:cNvPr id="42" name="Picture 2" descr="FireFly.org">
            <a:extLst>
              <a:ext uri="{FF2B5EF4-FFF2-40B4-BE49-F238E27FC236}">
                <a16:creationId xmlns:a16="http://schemas.microsoft.com/office/drawing/2014/main" id="{EC15E1E3-16ED-34F1-2E0F-4B28ECFBACB3}"/>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944894" y="4162755"/>
            <a:ext cx="1029776" cy="310253"/>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2">
            <a:extLst>
              <a:ext uri="{FF2B5EF4-FFF2-40B4-BE49-F238E27FC236}">
                <a16:creationId xmlns:a16="http://schemas.microsoft.com/office/drawing/2014/main" id="{655A632A-0E07-CDF6-D722-C247AE687A2E}"/>
              </a:ext>
            </a:extLst>
          </p:cNvPr>
          <p:cNvPicPr>
            <a:picLocks noChangeAspect="1"/>
          </p:cNvPicPr>
          <p:nvPr/>
        </p:nvPicPr>
        <p:blipFill>
          <a:blip r:embed="rId35"/>
          <a:stretch>
            <a:fillRect/>
          </a:stretch>
        </p:blipFill>
        <p:spPr>
          <a:xfrm>
            <a:off x="5797211" y="5740717"/>
            <a:ext cx="741174" cy="722330"/>
          </a:xfrm>
          <a:prstGeom prst="rect">
            <a:avLst/>
          </a:prstGeom>
        </p:spPr>
      </p:pic>
      <p:pic>
        <p:nvPicPr>
          <p:cNvPr id="44" name="Picture 43">
            <a:extLst>
              <a:ext uri="{FF2B5EF4-FFF2-40B4-BE49-F238E27FC236}">
                <a16:creationId xmlns:a16="http://schemas.microsoft.com/office/drawing/2014/main" id="{4C47CA67-66C1-31B0-0217-923C4FA987F9}"/>
              </a:ext>
            </a:extLst>
          </p:cNvPr>
          <p:cNvPicPr>
            <a:picLocks noChangeAspect="1"/>
          </p:cNvPicPr>
          <p:nvPr/>
        </p:nvPicPr>
        <p:blipFill>
          <a:blip r:embed="rId36"/>
          <a:stretch>
            <a:fillRect/>
          </a:stretch>
        </p:blipFill>
        <p:spPr>
          <a:xfrm>
            <a:off x="3847812" y="4014480"/>
            <a:ext cx="914308" cy="519608"/>
          </a:xfrm>
          <a:prstGeom prst="rect">
            <a:avLst/>
          </a:prstGeom>
        </p:spPr>
      </p:pic>
      <p:pic>
        <p:nvPicPr>
          <p:cNvPr id="45" name="Picture 44">
            <a:extLst>
              <a:ext uri="{FF2B5EF4-FFF2-40B4-BE49-F238E27FC236}">
                <a16:creationId xmlns:a16="http://schemas.microsoft.com/office/drawing/2014/main" id="{E2744ABA-3644-9878-2217-C3E2E19E5C2D}"/>
              </a:ext>
            </a:extLst>
          </p:cNvPr>
          <p:cNvPicPr>
            <a:picLocks noChangeAspect="1"/>
          </p:cNvPicPr>
          <p:nvPr/>
        </p:nvPicPr>
        <p:blipFill>
          <a:blip r:embed="rId37"/>
          <a:stretch>
            <a:fillRect/>
          </a:stretch>
        </p:blipFill>
        <p:spPr>
          <a:xfrm>
            <a:off x="10400789" y="4115504"/>
            <a:ext cx="1191505" cy="466941"/>
          </a:xfrm>
          <a:prstGeom prst="rect">
            <a:avLst/>
          </a:prstGeom>
        </p:spPr>
      </p:pic>
      <p:pic>
        <p:nvPicPr>
          <p:cNvPr id="46" name="Picture 45">
            <a:extLst>
              <a:ext uri="{FF2B5EF4-FFF2-40B4-BE49-F238E27FC236}">
                <a16:creationId xmlns:a16="http://schemas.microsoft.com/office/drawing/2014/main" id="{A3DE69A0-E001-3194-66EE-FCD16842B1A3}"/>
              </a:ext>
            </a:extLst>
          </p:cNvPr>
          <p:cNvPicPr>
            <a:picLocks noChangeAspect="1"/>
          </p:cNvPicPr>
          <p:nvPr/>
        </p:nvPicPr>
        <p:blipFill>
          <a:blip r:embed="rId38"/>
          <a:stretch>
            <a:fillRect/>
          </a:stretch>
        </p:blipFill>
        <p:spPr>
          <a:xfrm>
            <a:off x="8454652" y="4150049"/>
            <a:ext cx="1328606" cy="410909"/>
          </a:xfrm>
          <a:prstGeom prst="rect">
            <a:avLst/>
          </a:prstGeom>
        </p:spPr>
      </p:pic>
      <p:cxnSp>
        <p:nvCxnSpPr>
          <p:cNvPr id="47" name="Straight Connector 46">
            <a:extLst>
              <a:ext uri="{FF2B5EF4-FFF2-40B4-BE49-F238E27FC236}">
                <a16:creationId xmlns:a16="http://schemas.microsoft.com/office/drawing/2014/main" id="{1BF6FECF-F2C1-CBB5-F80C-1BD37A3744A3}"/>
              </a:ext>
            </a:extLst>
          </p:cNvPr>
          <p:cNvCxnSpPr>
            <a:cxnSpLocks/>
          </p:cNvCxnSpPr>
          <p:nvPr/>
        </p:nvCxnSpPr>
        <p:spPr>
          <a:xfrm>
            <a:off x="0" y="1512000"/>
            <a:ext cx="3608719"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11127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DF8D0-A7F1-0BDC-3D8B-9BE53A6B28C0}"/>
              </a:ext>
            </a:extLst>
          </p:cNvPr>
          <p:cNvSpPr>
            <a:spLocks noGrp="1"/>
          </p:cNvSpPr>
          <p:nvPr>
            <p:ph type="title"/>
          </p:nvPr>
        </p:nvSpPr>
        <p:spPr/>
        <p:txBody>
          <a:bodyPr/>
          <a:lstStyle/>
          <a:p>
            <a:r>
              <a:rPr lang="en-US" dirty="0"/>
              <a:t>Where we are located</a:t>
            </a:r>
          </a:p>
        </p:txBody>
      </p:sp>
      <p:sp>
        <p:nvSpPr>
          <p:cNvPr id="3" name="Content Placeholder 2">
            <a:extLst>
              <a:ext uri="{FF2B5EF4-FFF2-40B4-BE49-F238E27FC236}">
                <a16:creationId xmlns:a16="http://schemas.microsoft.com/office/drawing/2014/main" id="{78F87902-35C1-212B-28F3-1BD851526A2D}"/>
              </a:ext>
            </a:extLst>
          </p:cNvPr>
          <p:cNvSpPr>
            <a:spLocks noGrp="1"/>
          </p:cNvSpPr>
          <p:nvPr>
            <p:ph sz="half" idx="1"/>
          </p:nvPr>
        </p:nvSpPr>
        <p:spPr/>
        <p:txBody>
          <a:bodyPr>
            <a:normAutofit fontScale="77500" lnSpcReduction="20000"/>
          </a:bodyPr>
          <a:lstStyle/>
          <a:p>
            <a:pPr marL="0" indent="0">
              <a:buNone/>
            </a:pPr>
            <a:r>
              <a:rPr lang="en-US" b="1" dirty="0">
                <a:solidFill>
                  <a:srgbClr val="0061AD"/>
                </a:solidFill>
              </a:rPr>
              <a:t>Provincially/Territorially</a:t>
            </a:r>
          </a:p>
          <a:p>
            <a:r>
              <a:rPr lang="en-US" dirty="0"/>
              <a:t>All 4 Atlantic Provinces</a:t>
            </a:r>
          </a:p>
          <a:p>
            <a:r>
              <a:rPr lang="en-US" dirty="0"/>
              <a:t>Manitoba</a:t>
            </a:r>
          </a:p>
          <a:p>
            <a:r>
              <a:rPr lang="en-US" dirty="0"/>
              <a:t>Northwest Territories</a:t>
            </a:r>
          </a:p>
          <a:p>
            <a:r>
              <a:rPr lang="en-US" dirty="0"/>
              <a:t>Yukon</a:t>
            </a:r>
          </a:p>
          <a:p>
            <a:pPr marL="0" indent="0">
              <a:buNone/>
            </a:pPr>
            <a:r>
              <a:rPr lang="en-US" b="1" dirty="0">
                <a:solidFill>
                  <a:srgbClr val="0061AD"/>
                </a:solidFill>
              </a:rPr>
              <a:t>Nationally</a:t>
            </a:r>
          </a:p>
          <a:p>
            <a:r>
              <a:rPr lang="en-US" dirty="0"/>
              <a:t>Military Families Services</a:t>
            </a:r>
          </a:p>
          <a:p>
            <a:r>
              <a:rPr lang="en-US" dirty="0"/>
              <a:t>Veterans Affairs Canada</a:t>
            </a:r>
          </a:p>
          <a:p>
            <a:r>
              <a:rPr lang="en-US" dirty="0"/>
              <a:t>Wellness Together Portal (ICAN low intensity only)</a:t>
            </a:r>
          </a:p>
        </p:txBody>
      </p:sp>
      <p:sp>
        <p:nvSpPr>
          <p:cNvPr id="4" name="Content Placeholder 3">
            <a:extLst>
              <a:ext uri="{FF2B5EF4-FFF2-40B4-BE49-F238E27FC236}">
                <a16:creationId xmlns:a16="http://schemas.microsoft.com/office/drawing/2014/main" id="{A7F7BB0C-1581-CBB0-660F-C7A75303415E}"/>
              </a:ext>
            </a:extLst>
          </p:cNvPr>
          <p:cNvSpPr>
            <a:spLocks noGrp="1"/>
          </p:cNvSpPr>
          <p:nvPr>
            <p:ph sz="half" idx="2"/>
          </p:nvPr>
        </p:nvSpPr>
        <p:spPr/>
        <p:txBody>
          <a:bodyPr>
            <a:normAutofit fontScale="77500" lnSpcReduction="20000"/>
          </a:bodyPr>
          <a:lstStyle/>
          <a:p>
            <a:pPr marL="0" indent="0">
              <a:buNone/>
            </a:pPr>
            <a:r>
              <a:rPr lang="en-US" b="1" dirty="0">
                <a:solidFill>
                  <a:srgbClr val="0061AD"/>
                </a:solidFill>
              </a:rPr>
              <a:t>Other</a:t>
            </a:r>
          </a:p>
          <a:p>
            <a:r>
              <a:rPr lang="en-US" dirty="0"/>
              <a:t>Alberta- Calgary/Edmonton Zones, Various Primary Care Networks</a:t>
            </a:r>
          </a:p>
          <a:p>
            <a:r>
              <a:rPr lang="en-US" dirty="0"/>
              <a:t>Ontario- Various Lead Agencies</a:t>
            </a:r>
          </a:p>
          <a:p>
            <a:r>
              <a:rPr lang="en-US" dirty="0"/>
              <a:t>Saskatchewan- Northern communities</a:t>
            </a:r>
          </a:p>
          <a:p>
            <a:r>
              <a:rPr lang="en-US" dirty="0"/>
              <a:t>Quebec- Montreal Island</a:t>
            </a:r>
          </a:p>
          <a:p>
            <a:r>
              <a:rPr lang="en-US" dirty="0"/>
              <a:t>BC- Penticton </a:t>
            </a:r>
          </a:p>
        </p:txBody>
      </p:sp>
      <p:pic>
        <p:nvPicPr>
          <p:cNvPr id="5" name="Picture 4">
            <a:extLst>
              <a:ext uri="{FF2B5EF4-FFF2-40B4-BE49-F238E27FC236}">
                <a16:creationId xmlns:a16="http://schemas.microsoft.com/office/drawing/2014/main" id="{2FE1FCF7-B0D2-B270-2488-5B6ADF048A31}"/>
              </a:ext>
            </a:extLst>
          </p:cNvPr>
          <p:cNvPicPr>
            <a:picLocks noChangeAspect="1"/>
          </p:cNvPicPr>
          <p:nvPr/>
        </p:nvPicPr>
        <p:blipFill>
          <a:blip r:embed="rId2"/>
          <a:stretch>
            <a:fillRect/>
          </a:stretch>
        </p:blipFill>
        <p:spPr>
          <a:xfrm rot="19107554">
            <a:off x="5941659" y="4885150"/>
            <a:ext cx="8102600" cy="8115300"/>
          </a:xfrm>
          <a:prstGeom prst="rect">
            <a:avLst/>
          </a:prstGeom>
        </p:spPr>
      </p:pic>
      <p:pic>
        <p:nvPicPr>
          <p:cNvPr id="6" name="Picture 5">
            <a:extLst>
              <a:ext uri="{FF2B5EF4-FFF2-40B4-BE49-F238E27FC236}">
                <a16:creationId xmlns:a16="http://schemas.microsoft.com/office/drawing/2014/main" id="{B433547F-B4C8-E58E-240E-6F499C3F7CFE}"/>
              </a:ext>
            </a:extLst>
          </p:cNvPr>
          <p:cNvPicPr>
            <a:picLocks noChangeAspect="1"/>
          </p:cNvPicPr>
          <p:nvPr/>
        </p:nvPicPr>
        <p:blipFill>
          <a:blip r:embed="rId2"/>
          <a:stretch>
            <a:fillRect/>
          </a:stretch>
        </p:blipFill>
        <p:spPr>
          <a:xfrm rot="16578659">
            <a:off x="4571405" y="-7169388"/>
            <a:ext cx="8102600" cy="8115300"/>
          </a:xfrm>
          <a:prstGeom prst="rect">
            <a:avLst/>
          </a:prstGeom>
        </p:spPr>
      </p:pic>
    </p:spTree>
    <p:extLst>
      <p:ext uri="{BB962C8B-B14F-4D97-AF65-F5344CB8AC3E}">
        <p14:creationId xmlns:p14="http://schemas.microsoft.com/office/powerpoint/2010/main" val="42471776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B75FE4-11DD-1C71-4D40-421C862005D9}"/>
              </a:ext>
            </a:extLst>
          </p:cNvPr>
          <p:cNvPicPr>
            <a:picLocks noChangeAspect="1"/>
          </p:cNvPicPr>
          <p:nvPr/>
        </p:nvPicPr>
        <p:blipFill>
          <a:blip r:embed="rId2"/>
          <a:stretch>
            <a:fillRect/>
          </a:stretch>
        </p:blipFill>
        <p:spPr>
          <a:xfrm>
            <a:off x="5964230" y="520939"/>
            <a:ext cx="8102600" cy="8115300"/>
          </a:xfrm>
          <a:prstGeom prst="rect">
            <a:avLst/>
          </a:prstGeom>
        </p:spPr>
      </p:pic>
      <p:sp>
        <p:nvSpPr>
          <p:cNvPr id="2" name="Title 1">
            <a:extLst>
              <a:ext uri="{FF2B5EF4-FFF2-40B4-BE49-F238E27FC236}">
                <a16:creationId xmlns:a16="http://schemas.microsoft.com/office/drawing/2014/main" id="{057510A5-D0C3-0937-7833-4A4D113A7AEF}"/>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ADACD592-BA45-D8D1-D49D-88A4AA99425B}"/>
              </a:ext>
            </a:extLst>
          </p:cNvPr>
          <p:cNvSpPr>
            <a:spLocks noGrp="1"/>
          </p:cNvSpPr>
          <p:nvPr>
            <p:ph sz="half" idx="1"/>
          </p:nvPr>
        </p:nvSpPr>
        <p:spPr/>
        <p:txBody>
          <a:bodyPr>
            <a:normAutofit fontScale="70000" lnSpcReduction="20000"/>
          </a:bodyPr>
          <a:lstStyle/>
          <a:p>
            <a:pPr marL="0" indent="0">
              <a:buNone/>
            </a:pPr>
            <a:r>
              <a:rPr lang="en-US" dirty="0"/>
              <a:t>SFI is an effective, Canadian solution Proven </a:t>
            </a:r>
            <a:r>
              <a:rPr lang="en-US" dirty="0" err="1"/>
              <a:t>eMH</a:t>
            </a:r>
            <a:r>
              <a:rPr lang="en-US" dirty="0"/>
              <a:t> family-centric programs</a:t>
            </a:r>
          </a:p>
          <a:p>
            <a:r>
              <a:rPr lang="en-US" dirty="0"/>
              <a:t>Customized for at-risk &amp; NDD kids/families</a:t>
            </a:r>
          </a:p>
          <a:p>
            <a:r>
              <a:rPr lang="en-US" dirty="0"/>
              <a:t>Strong outcomes for kids and family</a:t>
            </a:r>
          </a:p>
          <a:p>
            <a:r>
              <a:rPr lang="en-US" dirty="0"/>
              <a:t>Highly accepted by clients of all ages</a:t>
            </a:r>
          </a:p>
          <a:p>
            <a:r>
              <a:rPr lang="en-US" dirty="0"/>
              <a:t>Compliments system</a:t>
            </a:r>
          </a:p>
          <a:p>
            <a:r>
              <a:rPr lang="en-US" dirty="0"/>
              <a:t>Early intervention to promote good MH, prevention through stepped care, and effectively overcomes existing MH conditions for families/those at risk</a:t>
            </a:r>
          </a:p>
          <a:p>
            <a:r>
              <a:rPr lang="en-US" dirty="0"/>
              <a:t>Scalable to address wait times. Removes Barriers</a:t>
            </a:r>
          </a:p>
        </p:txBody>
      </p:sp>
      <p:pic>
        <p:nvPicPr>
          <p:cNvPr id="5" name="Picture 4" descr="Paper chain people and their shadows">
            <a:extLst>
              <a:ext uri="{FF2B5EF4-FFF2-40B4-BE49-F238E27FC236}">
                <a16:creationId xmlns:a16="http://schemas.microsoft.com/office/drawing/2014/main" id="{066B6324-2021-3E25-5D30-93393F6F7629}"/>
              </a:ext>
            </a:extLst>
          </p:cNvPr>
          <p:cNvPicPr>
            <a:picLocks noChangeAspect="1"/>
          </p:cNvPicPr>
          <p:nvPr/>
        </p:nvPicPr>
        <p:blipFill rotWithShape="1">
          <a:blip r:embed="rId3"/>
          <a:srcRect l="16667" r="16667"/>
          <a:stretch/>
        </p:blipFill>
        <p:spPr>
          <a:xfrm>
            <a:off x="6586530" y="1149589"/>
            <a:ext cx="6858000" cy="6858000"/>
          </a:xfrm>
          <a:prstGeom prst="ellipse">
            <a:avLst/>
          </a:prstGeom>
        </p:spPr>
      </p:pic>
    </p:spTree>
    <p:extLst>
      <p:ext uri="{BB962C8B-B14F-4D97-AF65-F5344CB8AC3E}">
        <p14:creationId xmlns:p14="http://schemas.microsoft.com/office/powerpoint/2010/main" val="437063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the world&#10;&#10;Description automatically generated with medium confidence">
            <a:extLst>
              <a:ext uri="{FF2B5EF4-FFF2-40B4-BE49-F238E27FC236}">
                <a16:creationId xmlns:a16="http://schemas.microsoft.com/office/drawing/2014/main" id="{7A8130FF-85AE-1E9F-889E-1C0DAE451BD6}"/>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4427" t="5750" r="7118" b="6744"/>
          <a:stretch/>
        </p:blipFill>
        <p:spPr>
          <a:xfrm>
            <a:off x="6096000" y="1562278"/>
            <a:ext cx="5830958" cy="4614685"/>
          </a:xfrm>
          <a:prstGeom prst="rect">
            <a:avLst/>
          </a:prstGeom>
        </p:spPr>
      </p:pic>
      <p:sp>
        <p:nvSpPr>
          <p:cNvPr id="2" name="Title 1">
            <a:extLst>
              <a:ext uri="{FF2B5EF4-FFF2-40B4-BE49-F238E27FC236}">
                <a16:creationId xmlns:a16="http://schemas.microsoft.com/office/drawing/2014/main" id="{E293A5C8-F34D-2658-6144-2F626D2B0720}"/>
              </a:ext>
            </a:extLst>
          </p:cNvPr>
          <p:cNvSpPr>
            <a:spLocks noGrp="1"/>
          </p:cNvSpPr>
          <p:nvPr>
            <p:ph type="title"/>
          </p:nvPr>
        </p:nvSpPr>
        <p:spPr/>
        <p:txBody>
          <a:bodyPr/>
          <a:lstStyle/>
          <a:p>
            <a:r>
              <a:rPr lang="en-US" dirty="0"/>
              <a:t>Children and Youth Mental Health in Canada</a:t>
            </a:r>
          </a:p>
        </p:txBody>
      </p:sp>
      <p:sp>
        <p:nvSpPr>
          <p:cNvPr id="3" name="Content Placeholder 2">
            <a:extLst>
              <a:ext uri="{FF2B5EF4-FFF2-40B4-BE49-F238E27FC236}">
                <a16:creationId xmlns:a16="http://schemas.microsoft.com/office/drawing/2014/main" id="{0504DF97-872D-49D4-A373-C12170D9475B}"/>
              </a:ext>
            </a:extLst>
          </p:cNvPr>
          <p:cNvSpPr>
            <a:spLocks noGrp="1"/>
          </p:cNvSpPr>
          <p:nvPr>
            <p:ph sz="half" idx="1"/>
          </p:nvPr>
        </p:nvSpPr>
        <p:spPr/>
        <p:txBody>
          <a:bodyPr>
            <a:normAutofit lnSpcReduction="10000"/>
          </a:bodyPr>
          <a:lstStyle/>
          <a:p>
            <a:r>
              <a:rPr lang="en-US" dirty="0"/>
              <a:t>10% to 20% of Canadian Children and youth may develop a mental disorder</a:t>
            </a:r>
          </a:p>
          <a:p>
            <a:r>
              <a:rPr lang="en-US" dirty="0"/>
              <a:t>70% onset in Childhood / adolescence</a:t>
            </a:r>
          </a:p>
          <a:p>
            <a:r>
              <a:rPr lang="en-US" dirty="0"/>
              <a:t>COVID-19 impacts on MH are more evident in marginalized populations and parents with children</a:t>
            </a:r>
          </a:p>
        </p:txBody>
      </p:sp>
      <p:sp>
        <p:nvSpPr>
          <p:cNvPr id="9" name="TextBox 8">
            <a:extLst>
              <a:ext uri="{FF2B5EF4-FFF2-40B4-BE49-F238E27FC236}">
                <a16:creationId xmlns:a16="http://schemas.microsoft.com/office/drawing/2014/main" id="{421141F0-5AFC-54EF-F8A7-27469480E354}"/>
              </a:ext>
            </a:extLst>
          </p:cNvPr>
          <p:cNvSpPr txBox="1"/>
          <p:nvPr/>
        </p:nvSpPr>
        <p:spPr>
          <a:xfrm>
            <a:off x="720000" y="6023918"/>
            <a:ext cx="10343322" cy="246221"/>
          </a:xfrm>
          <a:prstGeom prst="rect">
            <a:avLst/>
          </a:prstGeom>
          <a:noFill/>
        </p:spPr>
        <p:txBody>
          <a:bodyPr wrap="square">
            <a:spAutoFit/>
          </a:bodyPr>
          <a:lstStyle/>
          <a:p>
            <a:pPr marL="0" indent="0">
              <a:buNone/>
            </a:pPr>
            <a:r>
              <a:rPr lang="en-US" sz="1000" dirty="0"/>
              <a:t>Source : Canadian Institute for Health Information, 2017/  MHCC- https://</a:t>
            </a:r>
            <a:r>
              <a:rPr lang="en-US" sz="1000" dirty="0" err="1"/>
              <a:t>www.mentalhealthcommission.ca</a:t>
            </a:r>
            <a:r>
              <a:rPr lang="en-US" sz="1000" dirty="0"/>
              <a:t>/sites/default/files/2021-02/</a:t>
            </a:r>
            <a:r>
              <a:rPr lang="en-US" sz="1000" dirty="0" err="1"/>
              <a:t>covid_and_suicide_tip_sheet_eng.pdf</a:t>
            </a:r>
            <a:endParaRPr lang="en-US" sz="1000" dirty="0"/>
          </a:p>
        </p:txBody>
      </p:sp>
    </p:spTree>
    <p:extLst>
      <p:ext uri="{BB962C8B-B14F-4D97-AF65-F5344CB8AC3E}">
        <p14:creationId xmlns:p14="http://schemas.microsoft.com/office/powerpoint/2010/main" val="31085105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C8436-F884-F2B3-4E9C-38F9EDCB56F1}"/>
              </a:ext>
            </a:extLst>
          </p:cNvPr>
          <p:cNvSpPr>
            <a:spLocks noGrp="1"/>
          </p:cNvSpPr>
          <p:nvPr>
            <p:ph type="title"/>
          </p:nvPr>
        </p:nvSpPr>
        <p:spPr/>
        <p:txBody>
          <a:bodyPr/>
          <a:lstStyle/>
          <a:p>
            <a:r>
              <a:rPr lang="en-US" dirty="0"/>
              <a:t>Questions</a:t>
            </a:r>
          </a:p>
        </p:txBody>
      </p:sp>
      <p:sp>
        <p:nvSpPr>
          <p:cNvPr id="5" name="Content Placeholder 4">
            <a:extLst>
              <a:ext uri="{FF2B5EF4-FFF2-40B4-BE49-F238E27FC236}">
                <a16:creationId xmlns:a16="http://schemas.microsoft.com/office/drawing/2014/main" id="{4977061A-C148-C7BB-9240-8B69CA278472}"/>
              </a:ext>
            </a:extLst>
          </p:cNvPr>
          <p:cNvSpPr>
            <a:spLocks noGrp="1"/>
          </p:cNvSpPr>
          <p:nvPr>
            <p:ph idx="1"/>
          </p:nvPr>
        </p:nvSpPr>
        <p:spPr>
          <a:xfrm>
            <a:off x="838200" y="1825625"/>
            <a:ext cx="10515600" cy="1279453"/>
          </a:xfrm>
        </p:spPr>
        <p:txBody>
          <a:bodyPr>
            <a:spAutoFit/>
          </a:bodyPr>
          <a:lstStyle/>
          <a:p>
            <a:pPr marL="0" indent="0">
              <a:buNone/>
            </a:pPr>
            <a:r>
              <a:rPr lang="en-US" sz="1800" dirty="0"/>
              <a:t>To learn more about our services, locations or donating: </a:t>
            </a:r>
            <a:r>
              <a:rPr lang="en-US" sz="1800" dirty="0" err="1">
                <a:solidFill>
                  <a:srgbClr val="0061AD"/>
                </a:solidFill>
              </a:rPr>
              <a:t>strongestfamilies.com</a:t>
            </a:r>
            <a:endParaRPr lang="en-US" sz="1800" dirty="0">
              <a:solidFill>
                <a:srgbClr val="0061AD"/>
              </a:solidFill>
            </a:endParaRPr>
          </a:p>
          <a:p>
            <a:pPr marL="0" indent="0">
              <a:buNone/>
            </a:pPr>
            <a:endParaRPr lang="en-CA" sz="1800" dirty="0">
              <a:solidFill>
                <a:prstClr val="black"/>
              </a:solidFill>
            </a:endParaRPr>
          </a:p>
          <a:p>
            <a:pPr marL="0" indent="0">
              <a:buNone/>
            </a:pPr>
            <a:r>
              <a:rPr lang="en-CA" sz="1800" dirty="0">
                <a:solidFill>
                  <a:prstClr val="black"/>
                </a:solidFill>
              </a:rPr>
              <a:t>Follow us and learn more about self-care – “Self-care Sunday tips”</a:t>
            </a:r>
          </a:p>
        </p:txBody>
      </p:sp>
      <p:sp>
        <p:nvSpPr>
          <p:cNvPr id="7" name="TextBox 6">
            <a:extLst>
              <a:ext uri="{FF2B5EF4-FFF2-40B4-BE49-F238E27FC236}">
                <a16:creationId xmlns:a16="http://schemas.microsoft.com/office/drawing/2014/main" id="{2CFF6FDA-D999-9255-C0ED-E450A46D8E3E}"/>
              </a:ext>
            </a:extLst>
          </p:cNvPr>
          <p:cNvSpPr txBox="1"/>
          <p:nvPr/>
        </p:nvSpPr>
        <p:spPr>
          <a:xfrm>
            <a:off x="1592661" y="3365589"/>
            <a:ext cx="1922585"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pt-BR" sz="1800" b="1"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Helvetica" panose="020B0604020202020204" pitchFamily="34" charset="0"/>
              </a:rPr>
              <a:t>@</a:t>
            </a:r>
            <a:r>
              <a:rPr kumimoji="0" lang="pt-BR" sz="1800" b="1" u="none" strike="noStrike" kern="1200" cap="none" spc="0" normalizeH="0" baseline="0" noProof="0" dirty="0" err="1">
                <a:ln>
                  <a:noFill/>
                </a:ln>
                <a:solidFill>
                  <a:prstClr val="black"/>
                </a:solidFill>
                <a:effectLst/>
                <a:uLnTx/>
                <a:uFillTx/>
                <a:latin typeface="Source Sans Pro" panose="020B0503030403020204" pitchFamily="34" charset="0"/>
                <a:ea typeface="Source Sans Pro" panose="020B0503030403020204" pitchFamily="34" charset="0"/>
                <a:cs typeface="Helvetica" panose="020B0604020202020204" pitchFamily="34" charset="0"/>
              </a:rPr>
              <a:t>StrongestFam</a:t>
            </a:r>
            <a:endParaRPr kumimoji="0" lang="pt-BR" sz="1800" b="1"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Helvetica" panose="020B0604020202020204" pitchFamily="34" charset="0"/>
            </a:endParaRPr>
          </a:p>
        </p:txBody>
      </p:sp>
      <p:sp>
        <p:nvSpPr>
          <p:cNvPr id="9" name="TextBox 8">
            <a:extLst>
              <a:ext uri="{FF2B5EF4-FFF2-40B4-BE49-F238E27FC236}">
                <a16:creationId xmlns:a16="http://schemas.microsoft.com/office/drawing/2014/main" id="{CAC441FA-CA80-207C-0AB5-66EAD5B4C02A}"/>
              </a:ext>
            </a:extLst>
          </p:cNvPr>
          <p:cNvSpPr txBox="1"/>
          <p:nvPr/>
        </p:nvSpPr>
        <p:spPr>
          <a:xfrm>
            <a:off x="5393705" y="3365589"/>
            <a:ext cx="2422625" cy="369332"/>
          </a:xfrm>
          <a:prstGeom prst="rect">
            <a:avLst/>
          </a:prstGeom>
          <a:noFill/>
        </p:spPr>
        <p:txBody>
          <a:bodyPr wrap="square">
            <a:spAutoFit/>
          </a:bodyPr>
          <a:lstStyle/>
          <a:p>
            <a:r>
              <a:rPr kumimoji="0" lang="en-US" sz="1800" b="1" u="none" strike="noStrike" kern="1200" cap="none" spc="0" normalizeH="0" baseline="0" noProof="0" dirty="0" err="1">
                <a:ln>
                  <a:noFill/>
                </a:ln>
                <a:solidFill>
                  <a:prstClr val="black"/>
                </a:solidFill>
                <a:effectLst/>
                <a:uLnTx/>
                <a:uFillTx/>
                <a:latin typeface="Source Sans Pro" panose="020B0503030403020204" pitchFamily="34" charset="0"/>
                <a:ea typeface="Source Sans Pro" panose="020B0503030403020204" pitchFamily="34" charset="0"/>
              </a:rPr>
              <a:t>strongestfamilies</a:t>
            </a:r>
            <a:endParaRPr lang="en-US" b="1" dirty="0">
              <a:latin typeface="Source Sans Pro" panose="020B0503030403020204" pitchFamily="34" charset="0"/>
            </a:endParaRPr>
          </a:p>
        </p:txBody>
      </p:sp>
      <p:sp>
        <p:nvSpPr>
          <p:cNvPr id="11" name="TextBox 10">
            <a:extLst>
              <a:ext uri="{FF2B5EF4-FFF2-40B4-BE49-F238E27FC236}">
                <a16:creationId xmlns:a16="http://schemas.microsoft.com/office/drawing/2014/main" id="{D9588C1E-E17E-8369-645A-D9881D3FEFA4}"/>
              </a:ext>
            </a:extLst>
          </p:cNvPr>
          <p:cNvSpPr txBox="1"/>
          <p:nvPr/>
        </p:nvSpPr>
        <p:spPr>
          <a:xfrm>
            <a:off x="838200" y="4086115"/>
            <a:ext cx="6096000" cy="492443"/>
          </a:xfrm>
          <a:prstGeom prst="rect">
            <a:avLst/>
          </a:prstGeom>
          <a:noFill/>
        </p:spPr>
        <p:txBody>
          <a:bodyPr wrap="square">
            <a:spAutoFit/>
          </a:bodyPr>
          <a:lstStyle/>
          <a:p>
            <a:r>
              <a:rPr kumimoji="0" lang="en-US" sz="2600" u="none" strike="noStrike" kern="1200" cap="none" spc="0" normalizeH="0" baseline="0" noProof="0" dirty="0">
                <a:ln>
                  <a:noFill/>
                </a:ln>
                <a:solidFill>
                  <a:srgbClr val="0061AD"/>
                </a:solidFill>
                <a:effectLst/>
                <a:uLnTx/>
                <a:uFillTx/>
                <a:latin typeface="Source Sans Pro Light" panose="020B0403030403020204" pitchFamily="34" charset="0"/>
                <a:ea typeface="Source Sans Pro" panose="020B0503030403020204" pitchFamily="34" charset="0"/>
              </a:rPr>
              <a:t>Awards</a:t>
            </a:r>
            <a:endParaRPr lang="en-US" sz="2600" dirty="0">
              <a:solidFill>
                <a:srgbClr val="0061AD"/>
              </a:solidFill>
              <a:latin typeface="Source Sans Pro Light" panose="020B0403030403020204" pitchFamily="34" charset="0"/>
            </a:endParaRPr>
          </a:p>
        </p:txBody>
      </p:sp>
      <p:pic>
        <p:nvPicPr>
          <p:cNvPr id="12" name="Picture 11" descr="A picture containing text&#10;&#10;Description automatically generated">
            <a:extLst>
              <a:ext uri="{FF2B5EF4-FFF2-40B4-BE49-F238E27FC236}">
                <a16:creationId xmlns:a16="http://schemas.microsoft.com/office/drawing/2014/main" id="{0D384DA9-15DD-E72A-F824-8D59602073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859" y="4578558"/>
            <a:ext cx="2108200" cy="76200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6EA01F21-E393-AE22-9C53-683DD710F4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5675" y="5350843"/>
            <a:ext cx="2338125" cy="852360"/>
          </a:xfrm>
          <a:prstGeom prst="rect">
            <a:avLst/>
          </a:prstGeom>
        </p:spPr>
      </p:pic>
      <p:pic>
        <p:nvPicPr>
          <p:cNvPr id="14" name="Picture 13">
            <a:extLst>
              <a:ext uri="{FF2B5EF4-FFF2-40B4-BE49-F238E27FC236}">
                <a16:creationId xmlns:a16="http://schemas.microsoft.com/office/drawing/2014/main" id="{CDE3B9BC-C398-10C8-D566-297A40527494}"/>
              </a:ext>
            </a:extLst>
          </p:cNvPr>
          <p:cNvPicPr>
            <a:picLocks noChangeAspect="1"/>
          </p:cNvPicPr>
          <p:nvPr/>
        </p:nvPicPr>
        <p:blipFill>
          <a:blip r:embed="rId4"/>
          <a:stretch>
            <a:fillRect/>
          </a:stretch>
        </p:blipFill>
        <p:spPr>
          <a:xfrm>
            <a:off x="9474464" y="4648539"/>
            <a:ext cx="1841500" cy="787400"/>
          </a:xfrm>
          <a:prstGeom prst="rect">
            <a:avLst/>
          </a:prstGeom>
        </p:spPr>
      </p:pic>
      <p:pic>
        <p:nvPicPr>
          <p:cNvPr id="15" name="Picture 14" descr="Text&#10;&#10;Description automatically generated">
            <a:extLst>
              <a:ext uri="{FF2B5EF4-FFF2-40B4-BE49-F238E27FC236}">
                <a16:creationId xmlns:a16="http://schemas.microsoft.com/office/drawing/2014/main" id="{F8B60F6A-8E4A-BE61-589A-682405C77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1246" y="4549730"/>
            <a:ext cx="1562100" cy="647700"/>
          </a:xfrm>
          <a:prstGeom prst="rect">
            <a:avLst/>
          </a:prstGeom>
        </p:spPr>
      </p:pic>
      <p:pic>
        <p:nvPicPr>
          <p:cNvPr id="16" name="Picture 15" descr="A picture containing logo&#10;&#10;Description automatically generated">
            <a:extLst>
              <a:ext uri="{FF2B5EF4-FFF2-40B4-BE49-F238E27FC236}">
                <a16:creationId xmlns:a16="http://schemas.microsoft.com/office/drawing/2014/main" id="{FA0A9BB3-0E06-B009-AFD2-6066A82C61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7372" y="4648539"/>
            <a:ext cx="2477044" cy="622038"/>
          </a:xfrm>
          <a:prstGeom prst="rect">
            <a:avLst/>
          </a:prstGeom>
        </p:spPr>
      </p:pic>
      <p:pic>
        <p:nvPicPr>
          <p:cNvPr id="17" name="Picture 2" descr="Celebrating the Top CEOs in Atlantic Canada | CBC News">
            <a:extLst>
              <a:ext uri="{FF2B5EF4-FFF2-40B4-BE49-F238E27FC236}">
                <a16:creationId xmlns:a16="http://schemas.microsoft.com/office/drawing/2014/main" id="{6869D3DA-B0B4-99F0-0EC0-0C0AAFAD1848}"/>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8079472" y="4418315"/>
            <a:ext cx="1099936" cy="10999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B1AF06D-0BA0-A299-56B4-1DCC2995E415}"/>
              </a:ext>
            </a:extLst>
          </p:cNvPr>
          <p:cNvPicPr>
            <a:picLocks noChangeAspect="1"/>
          </p:cNvPicPr>
          <p:nvPr/>
        </p:nvPicPr>
        <p:blipFill>
          <a:blip r:embed="rId8"/>
          <a:stretch>
            <a:fillRect/>
          </a:stretch>
        </p:blipFill>
        <p:spPr>
          <a:xfrm>
            <a:off x="9325022" y="-958245"/>
            <a:ext cx="4495800" cy="4508500"/>
          </a:xfrm>
          <a:prstGeom prst="rect">
            <a:avLst/>
          </a:prstGeom>
        </p:spPr>
      </p:pic>
      <p:pic>
        <p:nvPicPr>
          <p:cNvPr id="10" name="Picture 9">
            <a:extLst>
              <a:ext uri="{FF2B5EF4-FFF2-40B4-BE49-F238E27FC236}">
                <a16:creationId xmlns:a16="http://schemas.microsoft.com/office/drawing/2014/main" id="{00C2B894-AC27-04DE-DE68-8F51A78733B6}"/>
              </a:ext>
            </a:extLst>
          </p:cNvPr>
          <p:cNvPicPr>
            <a:picLocks noChangeAspect="1"/>
          </p:cNvPicPr>
          <p:nvPr/>
        </p:nvPicPr>
        <p:blipFill>
          <a:blip r:embed="rId9"/>
          <a:stretch>
            <a:fillRect/>
          </a:stretch>
        </p:blipFill>
        <p:spPr>
          <a:xfrm>
            <a:off x="4639171" y="3240323"/>
            <a:ext cx="720000" cy="715200"/>
          </a:xfrm>
          <a:prstGeom prst="rect">
            <a:avLst/>
          </a:prstGeom>
        </p:spPr>
      </p:pic>
      <p:pic>
        <p:nvPicPr>
          <p:cNvPr id="18" name="Picture 17">
            <a:extLst>
              <a:ext uri="{FF2B5EF4-FFF2-40B4-BE49-F238E27FC236}">
                <a16:creationId xmlns:a16="http://schemas.microsoft.com/office/drawing/2014/main" id="{62D41B9A-8A86-0DE7-1E6B-3B6DE313A35D}"/>
              </a:ext>
            </a:extLst>
          </p:cNvPr>
          <p:cNvPicPr>
            <a:picLocks noChangeAspect="1"/>
          </p:cNvPicPr>
          <p:nvPr/>
        </p:nvPicPr>
        <p:blipFill>
          <a:blip r:embed="rId10"/>
          <a:stretch>
            <a:fillRect/>
          </a:stretch>
        </p:blipFill>
        <p:spPr>
          <a:xfrm>
            <a:off x="872661" y="3305123"/>
            <a:ext cx="720000" cy="585600"/>
          </a:xfrm>
          <a:prstGeom prst="rect">
            <a:avLst/>
          </a:prstGeom>
        </p:spPr>
      </p:pic>
      <p:pic>
        <p:nvPicPr>
          <p:cNvPr id="19" name="Picture 18">
            <a:extLst>
              <a:ext uri="{FF2B5EF4-FFF2-40B4-BE49-F238E27FC236}">
                <a16:creationId xmlns:a16="http://schemas.microsoft.com/office/drawing/2014/main" id="{5457C32F-772D-97FC-95ED-3A9209D3EE2C}"/>
              </a:ext>
            </a:extLst>
          </p:cNvPr>
          <p:cNvPicPr>
            <a:picLocks noChangeAspect="1"/>
          </p:cNvPicPr>
          <p:nvPr/>
        </p:nvPicPr>
        <p:blipFill>
          <a:blip r:embed="rId11"/>
          <a:stretch>
            <a:fillRect/>
          </a:stretch>
        </p:blipFill>
        <p:spPr>
          <a:xfrm>
            <a:off x="3609174" y="3237923"/>
            <a:ext cx="720000" cy="720000"/>
          </a:xfrm>
          <a:prstGeom prst="rect">
            <a:avLst/>
          </a:prstGeom>
        </p:spPr>
      </p:pic>
    </p:spTree>
    <p:extLst>
      <p:ext uri="{BB962C8B-B14F-4D97-AF65-F5344CB8AC3E}">
        <p14:creationId xmlns:p14="http://schemas.microsoft.com/office/powerpoint/2010/main" val="7897507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B96D3-F6DA-BDCB-E002-89D218D111C7}"/>
              </a:ext>
            </a:extLst>
          </p:cNvPr>
          <p:cNvSpPr>
            <a:spLocks noGrp="1"/>
          </p:cNvSpPr>
          <p:nvPr>
            <p:ph type="title" idx="4294967295"/>
          </p:nvPr>
        </p:nvSpPr>
        <p:spPr>
          <a:xfrm>
            <a:off x="720000" y="365125"/>
            <a:ext cx="10799762" cy="1325563"/>
          </a:xfrm>
        </p:spPr>
        <p:txBody>
          <a:bodyPr>
            <a:normAutofit fontScale="90000"/>
          </a:bodyPr>
          <a:lstStyle/>
          <a:p>
            <a:r>
              <a:rPr lang="en-US" dirty="0"/>
              <a:t>SFI Provides Cost-Effective, Data-driven, </a:t>
            </a:r>
            <a:br>
              <a:rPr lang="en-US" dirty="0"/>
            </a:br>
            <a:r>
              <a:rPr lang="en-US" dirty="0"/>
              <a:t>Durable Mental Health Solutions</a:t>
            </a:r>
          </a:p>
        </p:txBody>
      </p:sp>
      <p:sp>
        <p:nvSpPr>
          <p:cNvPr id="3" name="Content Placeholder 2">
            <a:extLst>
              <a:ext uri="{FF2B5EF4-FFF2-40B4-BE49-F238E27FC236}">
                <a16:creationId xmlns:a16="http://schemas.microsoft.com/office/drawing/2014/main" id="{6E5D38C7-F9D2-BE5D-B84D-20E91B119443}"/>
              </a:ext>
            </a:extLst>
          </p:cNvPr>
          <p:cNvSpPr>
            <a:spLocks noGrp="1"/>
          </p:cNvSpPr>
          <p:nvPr>
            <p:ph sz="half" idx="4294967295"/>
          </p:nvPr>
        </p:nvSpPr>
        <p:spPr>
          <a:xfrm>
            <a:off x="720000" y="2460896"/>
            <a:ext cx="3598863" cy="4351338"/>
          </a:xfrm>
        </p:spPr>
        <p:txBody>
          <a:bodyPr>
            <a:normAutofit/>
          </a:bodyPr>
          <a:lstStyle/>
          <a:p>
            <a:pPr marL="0" indent="0">
              <a:buNone/>
            </a:pPr>
            <a:r>
              <a:rPr lang="en-US" sz="1600" b="1" dirty="0">
                <a:solidFill>
                  <a:schemeClr val="tx2"/>
                </a:solidFill>
              </a:rPr>
              <a:t>We bring solutions to the family:</a:t>
            </a:r>
          </a:p>
          <a:p>
            <a:r>
              <a:rPr lang="en-US" sz="1200" dirty="0"/>
              <a:t>SFI system/programs are grounded in 20 years of social science research. We address mental health needs by supporting adults, children, and youth with mild to moderate mental health conditions.</a:t>
            </a:r>
          </a:p>
          <a:p>
            <a:r>
              <a:rPr lang="en-US" sz="1200" dirty="0"/>
              <a:t>SFI’s stepped care model incorporates self-mediated and brief interventions as a population mental health promotion/prevention approach.</a:t>
            </a:r>
          </a:p>
          <a:p>
            <a:r>
              <a:rPr lang="en-US" sz="1200" dirty="0"/>
              <a:t>As our name suggests, we are client/family focused, building strong family relationships and confidence through our life-skills coaching.</a:t>
            </a:r>
          </a:p>
          <a:p>
            <a:r>
              <a:rPr lang="en-US" sz="1200" dirty="0"/>
              <a:t>Our trained coaches empower families by:</a:t>
            </a:r>
          </a:p>
          <a:p>
            <a:r>
              <a:rPr lang="en-US" sz="1200" dirty="0"/>
              <a:t>Delivering cognitive-</a:t>
            </a:r>
            <a:r>
              <a:rPr lang="en-US" sz="1200" dirty="0" err="1"/>
              <a:t>behaviour</a:t>
            </a:r>
            <a:r>
              <a:rPr lang="en-US" sz="1200" dirty="0"/>
              <a:t> informed mental health interventions through skill-based information (handbooks or online), skill-demonstration media, and weekly telephone coaching.</a:t>
            </a:r>
          </a:p>
        </p:txBody>
      </p:sp>
      <p:sp>
        <p:nvSpPr>
          <p:cNvPr id="4" name="Content Placeholder 3">
            <a:extLst>
              <a:ext uri="{FF2B5EF4-FFF2-40B4-BE49-F238E27FC236}">
                <a16:creationId xmlns:a16="http://schemas.microsoft.com/office/drawing/2014/main" id="{87A7B9F5-558C-67B2-12B9-951F190FA87D}"/>
              </a:ext>
            </a:extLst>
          </p:cNvPr>
          <p:cNvSpPr>
            <a:spLocks noGrp="1"/>
          </p:cNvSpPr>
          <p:nvPr>
            <p:ph sz="half" idx="4294967295"/>
          </p:nvPr>
        </p:nvSpPr>
        <p:spPr>
          <a:xfrm>
            <a:off x="4295775" y="2460896"/>
            <a:ext cx="3600450" cy="4351338"/>
          </a:xfrm>
        </p:spPr>
        <p:txBody>
          <a:bodyPr>
            <a:normAutofit/>
          </a:bodyPr>
          <a:lstStyle/>
          <a:p>
            <a:pPr marL="0" indent="0">
              <a:buNone/>
            </a:pPr>
            <a:r>
              <a:rPr lang="en-US" sz="1600" b="1" dirty="0">
                <a:solidFill>
                  <a:schemeClr val="tx2"/>
                </a:solidFill>
              </a:rPr>
              <a:t>Our solutions are cost-effective:</a:t>
            </a:r>
          </a:p>
          <a:p>
            <a:r>
              <a:rPr lang="en-US" sz="1200" dirty="0"/>
              <a:t>High-quality, timely care prevents serious conditions downstream that significantly harm lives and  increase costs to the health care system.</a:t>
            </a:r>
          </a:p>
          <a:p>
            <a:r>
              <a:rPr lang="en-US" sz="1200" dirty="0"/>
              <a:t>Most of our clients finish the full program in 4-5 months, resolving presenting issues.</a:t>
            </a:r>
          </a:p>
          <a:p>
            <a:r>
              <a:rPr lang="en-US" sz="1200" dirty="0"/>
              <a:t>We are scalable with a quick ramp-up of services to reduce wait list times. SFI can enable support for more children, youth, and adults in need of services in Alberta.</a:t>
            </a:r>
          </a:p>
          <a:p>
            <a:r>
              <a:rPr lang="en-US" sz="1200" dirty="0"/>
              <a:t>SFI delivers support at approximately one-third of the cost of traditional service. SFI can offer cost effective service delivery fees for provincial funders based on referral type (e.g., group vs. one on one; adult vs. pediatric).</a:t>
            </a:r>
          </a:p>
        </p:txBody>
      </p:sp>
      <p:sp>
        <p:nvSpPr>
          <p:cNvPr id="6" name="Content Placeholder 3">
            <a:extLst>
              <a:ext uri="{FF2B5EF4-FFF2-40B4-BE49-F238E27FC236}">
                <a16:creationId xmlns:a16="http://schemas.microsoft.com/office/drawing/2014/main" id="{F7EF59D9-6062-E226-E8D9-B12CFDA963FE}"/>
              </a:ext>
            </a:extLst>
          </p:cNvPr>
          <p:cNvSpPr txBox="1">
            <a:spLocks/>
          </p:cNvSpPr>
          <p:nvPr/>
        </p:nvSpPr>
        <p:spPr>
          <a:xfrm>
            <a:off x="7920000" y="2460896"/>
            <a:ext cx="3600000" cy="4351338"/>
          </a:xfrm>
          <a:prstGeom prst="rect">
            <a:avLst/>
          </a:prstGeom>
        </p:spPr>
        <p:txBody>
          <a:bodyPr vert="horz" lIns="91440" tIns="45720" rIns="91440" bIns="45720" rtlCol="0">
            <a:normAutofit/>
          </a:bodyPr>
          <a:lstStyle>
            <a:lvl1pPr marL="228600" indent="-228600" algn="l" defTabSz="914400" rtl="0" eaLnBrk="1" latinLnBrk="0" hangingPunct="1">
              <a:lnSpc>
                <a:spcPct val="112000"/>
              </a:lnSpc>
              <a:spcBef>
                <a:spcPts val="1000"/>
              </a:spcBef>
              <a:buFont typeface="Arial" panose="020B0604020202020204" pitchFamily="34" charset="0"/>
              <a:buChar char="•"/>
              <a:defRPr sz="2800" b="0" i="0" kern="1200">
                <a:solidFill>
                  <a:srgbClr val="1C1C1C"/>
                </a:solidFill>
                <a:latin typeface="Source Sans Pro" panose="020B0503030403020204" pitchFamily="34" charset="0"/>
                <a:ea typeface="+mn-ea"/>
                <a:cs typeface="+mn-cs"/>
              </a:defRPr>
            </a:lvl1pPr>
            <a:lvl2pPr marL="685800" indent="-228600" algn="l" defTabSz="914400" rtl="0" eaLnBrk="1" latinLnBrk="0" hangingPunct="1">
              <a:lnSpc>
                <a:spcPct val="112000"/>
              </a:lnSpc>
              <a:spcBef>
                <a:spcPts val="500"/>
              </a:spcBef>
              <a:buFont typeface="Arial" panose="020B0604020202020204" pitchFamily="34" charset="0"/>
              <a:buChar char="•"/>
              <a:defRPr sz="2400" b="0" i="0" kern="1200">
                <a:solidFill>
                  <a:srgbClr val="1C1C1C"/>
                </a:solidFill>
                <a:latin typeface="Source Sans Pro" panose="020B0503030403020204" pitchFamily="34" charset="0"/>
                <a:ea typeface="+mn-ea"/>
                <a:cs typeface="+mn-cs"/>
              </a:defRPr>
            </a:lvl2pPr>
            <a:lvl3pPr marL="1143000" indent="-228600" algn="l" defTabSz="914400" rtl="0" eaLnBrk="1" latinLnBrk="0" hangingPunct="1">
              <a:lnSpc>
                <a:spcPct val="112000"/>
              </a:lnSpc>
              <a:spcBef>
                <a:spcPts val="500"/>
              </a:spcBef>
              <a:buFont typeface="Arial" panose="020B0604020202020204" pitchFamily="34" charset="0"/>
              <a:buChar char="•"/>
              <a:defRPr sz="2000" b="0" i="0" kern="1200">
                <a:solidFill>
                  <a:srgbClr val="1C1C1C"/>
                </a:solidFill>
                <a:latin typeface="Source Sans Pro" panose="020B0503030403020204" pitchFamily="34" charset="0"/>
                <a:ea typeface="+mn-ea"/>
                <a:cs typeface="+mn-cs"/>
              </a:defRPr>
            </a:lvl3pPr>
            <a:lvl4pPr marL="1600200" indent="-228600" algn="l" defTabSz="914400" rtl="0" eaLnBrk="1" latinLnBrk="0" hangingPunct="1">
              <a:lnSpc>
                <a:spcPct val="112000"/>
              </a:lnSpc>
              <a:spcBef>
                <a:spcPts val="500"/>
              </a:spcBef>
              <a:buFont typeface="Arial" panose="020B0604020202020204" pitchFamily="34" charset="0"/>
              <a:buChar char="•"/>
              <a:defRPr sz="1800" b="0" i="0" kern="1200">
                <a:solidFill>
                  <a:srgbClr val="1C1C1C"/>
                </a:solidFill>
                <a:latin typeface="Source Sans Pro" panose="020B0503030403020204" pitchFamily="34" charset="0"/>
                <a:ea typeface="+mn-ea"/>
                <a:cs typeface="+mn-cs"/>
              </a:defRPr>
            </a:lvl4pPr>
            <a:lvl5pPr marL="2057400" indent="-228600" algn="l" defTabSz="914400" rtl="0" eaLnBrk="1" latinLnBrk="0" hangingPunct="1">
              <a:lnSpc>
                <a:spcPct val="112000"/>
              </a:lnSpc>
              <a:spcBef>
                <a:spcPts val="500"/>
              </a:spcBef>
              <a:buFont typeface="Arial" panose="020B0604020202020204" pitchFamily="34" charset="0"/>
              <a:buChar char="•"/>
              <a:defRPr sz="1800" b="0" i="0" kern="1200">
                <a:solidFill>
                  <a:srgbClr val="1C1C1C"/>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solidFill>
                  <a:schemeClr val="tx2"/>
                </a:solidFill>
              </a:rPr>
              <a:t>We are accessible:</a:t>
            </a:r>
          </a:p>
          <a:p>
            <a:r>
              <a:rPr lang="en-US" sz="1200" dirty="0">
                <a:solidFill>
                  <a:schemeClr val="tx1"/>
                </a:solidFill>
              </a:rPr>
              <a:t>We offer bilingual programs designed to support children and youth from 3-17 years of age as well as adults.</a:t>
            </a:r>
          </a:p>
          <a:p>
            <a:r>
              <a:rPr lang="en-US" sz="1200" dirty="0">
                <a:solidFill>
                  <a:schemeClr val="tx1"/>
                </a:solidFill>
              </a:rPr>
              <a:t>We meet families where they are by removing barriers to care by:</a:t>
            </a:r>
          </a:p>
          <a:p>
            <a:r>
              <a:rPr lang="en-US" sz="1200" dirty="0">
                <a:solidFill>
                  <a:schemeClr val="tx1"/>
                </a:solidFill>
              </a:rPr>
              <a:t>Providing distance coaching over the phone and internet at convenient times, in the privacy of home.</a:t>
            </a:r>
          </a:p>
          <a:p>
            <a:r>
              <a:rPr lang="en-US" sz="1200" dirty="0">
                <a:solidFill>
                  <a:schemeClr val="tx1"/>
                </a:solidFill>
              </a:rPr>
              <a:t>Eliminating the need to travel, take time off from work/school, or interrupt normal routines.</a:t>
            </a:r>
          </a:p>
          <a:p>
            <a:r>
              <a:rPr lang="en-US" sz="1200" dirty="0">
                <a:solidFill>
                  <a:schemeClr val="tx1"/>
                </a:solidFill>
              </a:rPr>
              <a:t>Delivering with utmost discretion and privacy and alleviating stigma of receiving mental health services.</a:t>
            </a:r>
          </a:p>
          <a:p>
            <a:r>
              <a:rPr lang="en-US" sz="1200" dirty="0">
                <a:solidFill>
                  <a:schemeClr val="tx1"/>
                </a:solidFill>
              </a:rPr>
              <a:t>Self-referral options available.</a:t>
            </a:r>
          </a:p>
        </p:txBody>
      </p:sp>
      <p:sp>
        <p:nvSpPr>
          <p:cNvPr id="8" name="TextBox 7">
            <a:extLst>
              <a:ext uri="{FF2B5EF4-FFF2-40B4-BE49-F238E27FC236}">
                <a16:creationId xmlns:a16="http://schemas.microsoft.com/office/drawing/2014/main" id="{C44D681B-FE69-3D17-CA44-EBCA9C166D83}"/>
              </a:ext>
            </a:extLst>
          </p:cNvPr>
          <p:cNvSpPr txBox="1"/>
          <p:nvPr/>
        </p:nvSpPr>
        <p:spPr>
          <a:xfrm>
            <a:off x="720000" y="1765844"/>
            <a:ext cx="10848000" cy="646331"/>
          </a:xfrm>
          <a:prstGeom prst="rect">
            <a:avLst/>
          </a:prstGeom>
          <a:solidFill>
            <a:schemeClr val="accent2"/>
          </a:solidFill>
        </p:spPr>
        <p:txBody>
          <a:bodyPr wrap="square">
            <a:spAutoFit/>
          </a:bodyPr>
          <a:lstStyle/>
          <a:p>
            <a:r>
              <a:rPr lang="en-US" dirty="0">
                <a:solidFill>
                  <a:schemeClr val="bg1"/>
                </a:solidFill>
                <a:latin typeface="Source Sans Pro" panose="020B0503030403020204" pitchFamily="34" charset="0"/>
                <a:ea typeface="Source Sans Pro" panose="020B0503030403020204" pitchFamily="34" charset="0"/>
              </a:rPr>
              <a:t>SFI is a not-for-profit (charity) delivering co-designed, evidence-based mental health programs to children, youth, adults, and families across Canada</a:t>
            </a:r>
          </a:p>
        </p:txBody>
      </p:sp>
      <p:pic>
        <p:nvPicPr>
          <p:cNvPr id="10" name="Picture 9">
            <a:extLst>
              <a:ext uri="{FF2B5EF4-FFF2-40B4-BE49-F238E27FC236}">
                <a16:creationId xmlns:a16="http://schemas.microsoft.com/office/drawing/2014/main" id="{72311D6F-34E7-2361-C60E-B4DC1382D9CC}"/>
              </a:ext>
            </a:extLst>
          </p:cNvPr>
          <p:cNvPicPr>
            <a:picLocks noChangeAspect="1"/>
          </p:cNvPicPr>
          <p:nvPr/>
        </p:nvPicPr>
        <p:blipFill>
          <a:blip r:embed="rId2"/>
          <a:stretch>
            <a:fillRect/>
          </a:stretch>
        </p:blipFill>
        <p:spPr>
          <a:xfrm rot="20480387">
            <a:off x="9032370" y="-3118872"/>
            <a:ext cx="4495800" cy="4508500"/>
          </a:xfrm>
          <a:prstGeom prst="rect">
            <a:avLst/>
          </a:prstGeom>
        </p:spPr>
      </p:pic>
    </p:spTree>
    <p:extLst>
      <p:ext uri="{BB962C8B-B14F-4D97-AF65-F5344CB8AC3E}">
        <p14:creationId xmlns:p14="http://schemas.microsoft.com/office/powerpoint/2010/main" val="7525451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B96D3-F6DA-BDCB-E002-89D218D111C7}"/>
              </a:ext>
            </a:extLst>
          </p:cNvPr>
          <p:cNvSpPr>
            <a:spLocks noGrp="1"/>
          </p:cNvSpPr>
          <p:nvPr>
            <p:ph type="title"/>
          </p:nvPr>
        </p:nvSpPr>
        <p:spPr/>
        <p:txBody>
          <a:bodyPr>
            <a:normAutofit fontScale="90000"/>
          </a:bodyPr>
          <a:lstStyle/>
          <a:p>
            <a:r>
              <a:rPr lang="en-US" dirty="0"/>
              <a:t>A Canadian Solution and Proven Model of Success</a:t>
            </a:r>
          </a:p>
        </p:txBody>
      </p:sp>
      <p:sp>
        <p:nvSpPr>
          <p:cNvPr id="3" name="Content Placeholder 2">
            <a:extLst>
              <a:ext uri="{FF2B5EF4-FFF2-40B4-BE49-F238E27FC236}">
                <a16:creationId xmlns:a16="http://schemas.microsoft.com/office/drawing/2014/main" id="{6E5D38C7-F9D2-BE5D-B84D-20E91B119443}"/>
              </a:ext>
            </a:extLst>
          </p:cNvPr>
          <p:cNvSpPr>
            <a:spLocks noGrp="1"/>
          </p:cNvSpPr>
          <p:nvPr>
            <p:ph sz="half" idx="4294967295"/>
          </p:nvPr>
        </p:nvSpPr>
        <p:spPr>
          <a:xfrm>
            <a:off x="720000" y="2927489"/>
            <a:ext cx="3598863" cy="3661200"/>
          </a:xfrm>
        </p:spPr>
        <p:txBody>
          <a:bodyPr>
            <a:normAutofit/>
          </a:bodyPr>
          <a:lstStyle/>
          <a:p>
            <a:r>
              <a:rPr lang="en-US" sz="1400" dirty="0">
                <a:solidFill>
                  <a:schemeClr val="tx1"/>
                </a:solidFill>
              </a:rPr>
              <a:t>SFI’s distance system of care was developed in a research program and proven in multiple randomized clinical trials at IWK Health Centre, Dalhousie University (Halifax, Nova Scotia).</a:t>
            </a:r>
          </a:p>
          <a:p>
            <a:r>
              <a:rPr lang="en-US" sz="1400" dirty="0">
                <a:solidFill>
                  <a:schemeClr val="tx1"/>
                </a:solidFill>
              </a:rPr>
              <a:t>Dr. </a:t>
            </a:r>
            <a:r>
              <a:rPr lang="en-US" sz="1400" dirty="0" err="1">
                <a:solidFill>
                  <a:schemeClr val="tx1"/>
                </a:solidFill>
              </a:rPr>
              <a:t>Pottie</a:t>
            </a:r>
            <a:r>
              <a:rPr lang="en-US" sz="1400" dirty="0">
                <a:solidFill>
                  <a:schemeClr val="tx1"/>
                </a:solidFill>
              </a:rPr>
              <a:t> holds scientific appointments (IWK/Dal) and participates in international research efforts as part of SFI’s research strategy.</a:t>
            </a:r>
          </a:p>
          <a:p>
            <a:r>
              <a:rPr lang="en-US" sz="1400" dirty="0">
                <a:solidFill>
                  <a:schemeClr val="tx1"/>
                </a:solidFill>
              </a:rPr>
              <a:t>Member of various </a:t>
            </a:r>
            <a:r>
              <a:rPr lang="en-US" sz="1400" dirty="0" err="1">
                <a:solidFill>
                  <a:schemeClr val="tx1"/>
                </a:solidFill>
              </a:rPr>
              <a:t>eMH</a:t>
            </a:r>
            <a:r>
              <a:rPr lang="en-US" sz="1400" dirty="0">
                <a:solidFill>
                  <a:schemeClr val="tx1"/>
                </a:solidFill>
              </a:rPr>
              <a:t> collaborative and international </a:t>
            </a:r>
            <a:r>
              <a:rPr lang="en-US" sz="1400" dirty="0" err="1">
                <a:solidFill>
                  <a:schemeClr val="tx1"/>
                </a:solidFill>
              </a:rPr>
              <a:t>eMH</a:t>
            </a:r>
            <a:r>
              <a:rPr lang="en-US" sz="1400" dirty="0">
                <a:solidFill>
                  <a:schemeClr val="tx1"/>
                </a:solidFill>
              </a:rPr>
              <a:t> organizations.</a:t>
            </a:r>
          </a:p>
          <a:p>
            <a:pPr marL="0" indent="0">
              <a:buNone/>
            </a:pPr>
            <a:endParaRPr lang="en-US" sz="1400" dirty="0">
              <a:solidFill>
                <a:schemeClr val="tx1"/>
              </a:solidFill>
            </a:endParaRPr>
          </a:p>
        </p:txBody>
      </p:sp>
      <p:sp>
        <p:nvSpPr>
          <p:cNvPr id="4" name="Content Placeholder 3">
            <a:extLst>
              <a:ext uri="{FF2B5EF4-FFF2-40B4-BE49-F238E27FC236}">
                <a16:creationId xmlns:a16="http://schemas.microsoft.com/office/drawing/2014/main" id="{87A7B9F5-558C-67B2-12B9-951F190FA87D}"/>
              </a:ext>
            </a:extLst>
          </p:cNvPr>
          <p:cNvSpPr>
            <a:spLocks noGrp="1"/>
          </p:cNvSpPr>
          <p:nvPr>
            <p:ph sz="half" idx="4294967295"/>
          </p:nvPr>
        </p:nvSpPr>
        <p:spPr>
          <a:xfrm>
            <a:off x="4295775" y="2927489"/>
            <a:ext cx="3600450" cy="3661200"/>
          </a:xfrm>
        </p:spPr>
        <p:txBody>
          <a:bodyPr>
            <a:normAutofit/>
          </a:bodyPr>
          <a:lstStyle/>
          <a:p>
            <a:r>
              <a:rPr lang="en-US" sz="1400" dirty="0"/>
              <a:t>SFI uses its own proprietary e-health system, IRIS (Intelligent Research and Intervention Software) which enables efficiency and flexibility in the provision of care. </a:t>
            </a:r>
          </a:p>
          <a:p>
            <a:r>
              <a:rPr lang="en-US" sz="1400" dirty="0"/>
              <a:t>We also have a unique app which provides a robust offline experience.</a:t>
            </a:r>
          </a:p>
          <a:p>
            <a:r>
              <a:rPr lang="en-US" sz="1400" dirty="0"/>
              <a:t>We have the capacity to ramp up quickly to reduce wait lists:</a:t>
            </a:r>
          </a:p>
          <a:p>
            <a:pPr lvl="1"/>
            <a:r>
              <a:rPr lang="en-US" sz="1000" dirty="0"/>
              <a:t>In 2013, under the Nova Scotia Department of Wellness five-year mental health strategy, SFI acquired approximately 400 children from waiting lists within a 3.5 month period.</a:t>
            </a:r>
          </a:p>
        </p:txBody>
      </p:sp>
      <p:sp>
        <p:nvSpPr>
          <p:cNvPr id="6" name="Content Placeholder 3">
            <a:extLst>
              <a:ext uri="{FF2B5EF4-FFF2-40B4-BE49-F238E27FC236}">
                <a16:creationId xmlns:a16="http://schemas.microsoft.com/office/drawing/2014/main" id="{F7EF59D9-6062-E226-E8D9-B12CFDA963FE}"/>
              </a:ext>
            </a:extLst>
          </p:cNvPr>
          <p:cNvSpPr txBox="1">
            <a:spLocks/>
          </p:cNvSpPr>
          <p:nvPr/>
        </p:nvSpPr>
        <p:spPr>
          <a:xfrm>
            <a:off x="7920000" y="2927489"/>
            <a:ext cx="3600000" cy="3661200"/>
          </a:xfrm>
          <a:prstGeom prst="rect">
            <a:avLst/>
          </a:prstGeom>
        </p:spPr>
        <p:txBody>
          <a:bodyPr vert="horz" lIns="91440" tIns="45720" rIns="91440" bIns="45720" rtlCol="0">
            <a:normAutofit/>
          </a:bodyPr>
          <a:lstStyle>
            <a:lvl1pPr marL="228600" indent="-228600" algn="l" defTabSz="914400" rtl="0" eaLnBrk="1" latinLnBrk="0" hangingPunct="1">
              <a:lnSpc>
                <a:spcPct val="112000"/>
              </a:lnSpc>
              <a:spcBef>
                <a:spcPts val="1000"/>
              </a:spcBef>
              <a:buFont typeface="Arial" panose="020B0604020202020204" pitchFamily="34" charset="0"/>
              <a:buChar char="•"/>
              <a:defRPr sz="2800" b="0" i="0" kern="1200">
                <a:solidFill>
                  <a:srgbClr val="1C1C1C"/>
                </a:solidFill>
                <a:latin typeface="Source Sans Pro" panose="020B0503030403020204" pitchFamily="34" charset="0"/>
                <a:ea typeface="+mn-ea"/>
                <a:cs typeface="+mn-cs"/>
              </a:defRPr>
            </a:lvl1pPr>
            <a:lvl2pPr marL="685800" indent="-228600" algn="l" defTabSz="914400" rtl="0" eaLnBrk="1" latinLnBrk="0" hangingPunct="1">
              <a:lnSpc>
                <a:spcPct val="112000"/>
              </a:lnSpc>
              <a:spcBef>
                <a:spcPts val="500"/>
              </a:spcBef>
              <a:buFont typeface="Arial" panose="020B0604020202020204" pitchFamily="34" charset="0"/>
              <a:buChar char="•"/>
              <a:defRPr sz="2400" b="0" i="0" kern="1200">
                <a:solidFill>
                  <a:srgbClr val="1C1C1C"/>
                </a:solidFill>
                <a:latin typeface="Source Sans Pro" panose="020B0503030403020204" pitchFamily="34" charset="0"/>
                <a:ea typeface="+mn-ea"/>
                <a:cs typeface="+mn-cs"/>
              </a:defRPr>
            </a:lvl2pPr>
            <a:lvl3pPr marL="1143000" indent="-228600" algn="l" defTabSz="914400" rtl="0" eaLnBrk="1" latinLnBrk="0" hangingPunct="1">
              <a:lnSpc>
                <a:spcPct val="112000"/>
              </a:lnSpc>
              <a:spcBef>
                <a:spcPts val="500"/>
              </a:spcBef>
              <a:buFont typeface="Arial" panose="020B0604020202020204" pitchFamily="34" charset="0"/>
              <a:buChar char="•"/>
              <a:defRPr sz="2000" b="0" i="0" kern="1200">
                <a:solidFill>
                  <a:srgbClr val="1C1C1C"/>
                </a:solidFill>
                <a:latin typeface="Source Sans Pro" panose="020B0503030403020204" pitchFamily="34" charset="0"/>
                <a:ea typeface="+mn-ea"/>
                <a:cs typeface="+mn-cs"/>
              </a:defRPr>
            </a:lvl3pPr>
            <a:lvl4pPr marL="1600200" indent="-228600" algn="l" defTabSz="914400" rtl="0" eaLnBrk="1" latinLnBrk="0" hangingPunct="1">
              <a:lnSpc>
                <a:spcPct val="112000"/>
              </a:lnSpc>
              <a:spcBef>
                <a:spcPts val="500"/>
              </a:spcBef>
              <a:buFont typeface="Arial" panose="020B0604020202020204" pitchFamily="34" charset="0"/>
              <a:buChar char="•"/>
              <a:defRPr sz="1800" b="0" i="0" kern="1200">
                <a:solidFill>
                  <a:srgbClr val="1C1C1C"/>
                </a:solidFill>
                <a:latin typeface="Source Sans Pro" panose="020B0503030403020204" pitchFamily="34" charset="0"/>
                <a:ea typeface="+mn-ea"/>
                <a:cs typeface="+mn-cs"/>
              </a:defRPr>
            </a:lvl4pPr>
            <a:lvl5pPr marL="2057400" indent="-228600" algn="l" defTabSz="914400" rtl="0" eaLnBrk="1" latinLnBrk="0" hangingPunct="1">
              <a:lnSpc>
                <a:spcPct val="112000"/>
              </a:lnSpc>
              <a:spcBef>
                <a:spcPts val="500"/>
              </a:spcBef>
              <a:buFont typeface="Arial" panose="020B0604020202020204" pitchFamily="34" charset="0"/>
              <a:buChar char="•"/>
              <a:defRPr sz="1800" b="0" i="0" kern="1200">
                <a:solidFill>
                  <a:srgbClr val="1C1C1C"/>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tx1"/>
                </a:solidFill>
              </a:rPr>
              <a:t>SFI leverages internally certified paraprofessional coaches who are highly skilled in working with children, youth, adults, and families. Leveraging trained paraprofessional coaches with Strongest Families’ protocols and clinical oversight creates better value for funders.</a:t>
            </a:r>
          </a:p>
          <a:p>
            <a:r>
              <a:rPr lang="en-US" sz="1400" dirty="0">
                <a:solidFill>
                  <a:schemeClr val="tx1"/>
                </a:solidFill>
              </a:rPr>
              <a:t>Coaches are highly productive. IRIS drives down organizational waste.</a:t>
            </a:r>
          </a:p>
          <a:p>
            <a:r>
              <a:rPr lang="en-US" sz="1400" dirty="0">
                <a:solidFill>
                  <a:schemeClr val="tx1"/>
                </a:solidFill>
              </a:rPr>
              <a:t>The attrition rate for our clients is less than 10 per cent compared to a 40-50 per cent drop-out rate for clinic-based treatment programs.</a:t>
            </a:r>
          </a:p>
        </p:txBody>
      </p:sp>
      <p:pic>
        <p:nvPicPr>
          <p:cNvPr id="10" name="Picture 9">
            <a:extLst>
              <a:ext uri="{FF2B5EF4-FFF2-40B4-BE49-F238E27FC236}">
                <a16:creationId xmlns:a16="http://schemas.microsoft.com/office/drawing/2014/main" id="{72311D6F-34E7-2361-C60E-B4DC1382D9CC}"/>
              </a:ext>
            </a:extLst>
          </p:cNvPr>
          <p:cNvPicPr>
            <a:picLocks noChangeAspect="1"/>
          </p:cNvPicPr>
          <p:nvPr/>
        </p:nvPicPr>
        <p:blipFill>
          <a:blip r:embed="rId2"/>
          <a:stretch>
            <a:fillRect/>
          </a:stretch>
        </p:blipFill>
        <p:spPr>
          <a:xfrm rot="429076">
            <a:off x="10898380" y="-2648332"/>
            <a:ext cx="4495800" cy="4508500"/>
          </a:xfrm>
          <a:prstGeom prst="rect">
            <a:avLst/>
          </a:prstGeom>
        </p:spPr>
      </p:pic>
      <p:pic>
        <p:nvPicPr>
          <p:cNvPr id="9" name="Picture 8">
            <a:extLst>
              <a:ext uri="{FF2B5EF4-FFF2-40B4-BE49-F238E27FC236}">
                <a16:creationId xmlns:a16="http://schemas.microsoft.com/office/drawing/2014/main" id="{908C419D-5F28-ED80-F2FE-D4471A1152AD}"/>
              </a:ext>
            </a:extLst>
          </p:cNvPr>
          <p:cNvPicPr>
            <a:picLocks noChangeAspect="1"/>
          </p:cNvPicPr>
          <p:nvPr/>
        </p:nvPicPr>
        <p:blipFill>
          <a:blip r:embed="rId3"/>
          <a:stretch>
            <a:fillRect/>
          </a:stretch>
        </p:blipFill>
        <p:spPr>
          <a:xfrm>
            <a:off x="1752183" y="2096441"/>
            <a:ext cx="1242194" cy="715504"/>
          </a:xfrm>
          <a:prstGeom prst="rect">
            <a:avLst/>
          </a:prstGeom>
        </p:spPr>
      </p:pic>
      <p:pic>
        <p:nvPicPr>
          <p:cNvPr id="11" name="Picture 10">
            <a:extLst>
              <a:ext uri="{FF2B5EF4-FFF2-40B4-BE49-F238E27FC236}">
                <a16:creationId xmlns:a16="http://schemas.microsoft.com/office/drawing/2014/main" id="{9097BFCB-7FA5-AFCA-D56A-BE8B1B1399A0}"/>
              </a:ext>
            </a:extLst>
          </p:cNvPr>
          <p:cNvPicPr>
            <a:picLocks noChangeAspect="1"/>
          </p:cNvPicPr>
          <p:nvPr/>
        </p:nvPicPr>
        <p:blipFill>
          <a:blip r:embed="rId4"/>
          <a:stretch>
            <a:fillRect/>
          </a:stretch>
        </p:blipFill>
        <p:spPr>
          <a:xfrm>
            <a:off x="5375711" y="1962586"/>
            <a:ext cx="1242194" cy="857955"/>
          </a:xfrm>
          <a:prstGeom prst="rect">
            <a:avLst/>
          </a:prstGeom>
        </p:spPr>
      </p:pic>
      <p:pic>
        <p:nvPicPr>
          <p:cNvPr id="12" name="Picture 11">
            <a:extLst>
              <a:ext uri="{FF2B5EF4-FFF2-40B4-BE49-F238E27FC236}">
                <a16:creationId xmlns:a16="http://schemas.microsoft.com/office/drawing/2014/main" id="{0E709812-A782-B238-E597-2B4865CEA454}"/>
              </a:ext>
            </a:extLst>
          </p:cNvPr>
          <p:cNvPicPr>
            <a:picLocks noChangeAspect="1"/>
          </p:cNvPicPr>
          <p:nvPr/>
        </p:nvPicPr>
        <p:blipFill rotWithShape="1">
          <a:blip r:embed="rId5"/>
          <a:srcRect l="21197" t="8299" r="20809" b="8852"/>
          <a:stretch/>
        </p:blipFill>
        <p:spPr>
          <a:xfrm>
            <a:off x="9234421" y="1905985"/>
            <a:ext cx="971157" cy="971157"/>
          </a:xfrm>
          <a:prstGeom prst="ellipse">
            <a:avLst/>
          </a:prstGeom>
        </p:spPr>
      </p:pic>
      <p:sp>
        <p:nvSpPr>
          <p:cNvPr id="13" name="TextBox 12">
            <a:extLst>
              <a:ext uri="{FF2B5EF4-FFF2-40B4-BE49-F238E27FC236}">
                <a16:creationId xmlns:a16="http://schemas.microsoft.com/office/drawing/2014/main" id="{F353A3B7-7036-5602-9409-FF80B17BAE24}"/>
              </a:ext>
            </a:extLst>
          </p:cNvPr>
          <p:cNvSpPr txBox="1"/>
          <p:nvPr/>
        </p:nvSpPr>
        <p:spPr>
          <a:xfrm>
            <a:off x="1522690" y="1537366"/>
            <a:ext cx="1696509" cy="461665"/>
          </a:xfrm>
          <a:prstGeom prst="rect">
            <a:avLst/>
          </a:prstGeom>
          <a:noFill/>
        </p:spPr>
        <p:txBody>
          <a:bodyPr wrap="square">
            <a:spAutoFit/>
          </a:bodyPr>
          <a:lstStyle/>
          <a:p>
            <a:pPr algn="ctr"/>
            <a:r>
              <a:rPr lang="en-CA" sz="2400" dirty="0">
                <a:solidFill>
                  <a:srgbClr val="0061AD"/>
                </a:solidFill>
                <a:latin typeface="Source Sans Pro" panose="020B0503030403020204" pitchFamily="34" charset="0"/>
                <a:ea typeface="Source Sans Pro" panose="020B0503030403020204" pitchFamily="34" charset="0"/>
              </a:rPr>
              <a:t>Research</a:t>
            </a:r>
            <a:endParaRPr lang="en-US" sz="2400" dirty="0"/>
          </a:p>
        </p:txBody>
      </p:sp>
      <p:sp>
        <p:nvSpPr>
          <p:cNvPr id="14" name="TextBox 13">
            <a:extLst>
              <a:ext uri="{FF2B5EF4-FFF2-40B4-BE49-F238E27FC236}">
                <a16:creationId xmlns:a16="http://schemas.microsoft.com/office/drawing/2014/main" id="{1495B80A-088D-E8F9-F168-9858E765308C}"/>
              </a:ext>
            </a:extLst>
          </p:cNvPr>
          <p:cNvSpPr txBox="1"/>
          <p:nvPr/>
        </p:nvSpPr>
        <p:spPr>
          <a:xfrm>
            <a:off x="5148553" y="1537366"/>
            <a:ext cx="1696509" cy="461665"/>
          </a:xfrm>
          <a:prstGeom prst="rect">
            <a:avLst/>
          </a:prstGeom>
          <a:noFill/>
        </p:spPr>
        <p:txBody>
          <a:bodyPr wrap="square">
            <a:spAutoFit/>
          </a:bodyPr>
          <a:lstStyle/>
          <a:p>
            <a:pPr algn="ctr"/>
            <a:r>
              <a:rPr lang="en-CA" sz="2400" dirty="0">
                <a:solidFill>
                  <a:srgbClr val="0061AD"/>
                </a:solidFill>
                <a:latin typeface="Source Sans Pro" panose="020B0503030403020204" pitchFamily="34" charset="0"/>
                <a:ea typeface="Source Sans Pro" panose="020B0503030403020204" pitchFamily="34" charset="0"/>
              </a:rPr>
              <a:t>Technology</a:t>
            </a:r>
            <a:endParaRPr lang="en-US" sz="2400" dirty="0"/>
          </a:p>
        </p:txBody>
      </p:sp>
      <p:sp>
        <p:nvSpPr>
          <p:cNvPr id="15" name="TextBox 14">
            <a:extLst>
              <a:ext uri="{FF2B5EF4-FFF2-40B4-BE49-F238E27FC236}">
                <a16:creationId xmlns:a16="http://schemas.microsoft.com/office/drawing/2014/main" id="{16FB094E-AF97-3A0E-5785-9675C07DEBE7}"/>
              </a:ext>
            </a:extLst>
          </p:cNvPr>
          <p:cNvSpPr txBox="1"/>
          <p:nvPr/>
        </p:nvSpPr>
        <p:spPr>
          <a:xfrm>
            <a:off x="8794294" y="1537366"/>
            <a:ext cx="1851409" cy="461665"/>
          </a:xfrm>
          <a:prstGeom prst="rect">
            <a:avLst/>
          </a:prstGeom>
          <a:noFill/>
        </p:spPr>
        <p:txBody>
          <a:bodyPr wrap="square">
            <a:spAutoFit/>
          </a:bodyPr>
          <a:lstStyle/>
          <a:p>
            <a:pPr algn="ctr"/>
            <a:r>
              <a:rPr lang="en-CA" sz="2400" dirty="0">
                <a:solidFill>
                  <a:srgbClr val="0061AD"/>
                </a:solidFill>
                <a:latin typeface="Source Sans Pro" panose="020B0503030403020204" pitchFamily="34" charset="0"/>
                <a:ea typeface="Source Sans Pro" panose="020B0503030403020204" pitchFamily="34" charset="0"/>
              </a:rPr>
              <a:t>Skilled Staff</a:t>
            </a:r>
            <a:endParaRPr lang="en-US" sz="2400" dirty="0"/>
          </a:p>
        </p:txBody>
      </p:sp>
    </p:spTree>
    <p:extLst>
      <p:ext uri="{BB962C8B-B14F-4D97-AF65-F5344CB8AC3E}">
        <p14:creationId xmlns:p14="http://schemas.microsoft.com/office/powerpoint/2010/main" val="15857624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A7229-FD88-19F1-F1A7-4ED8194E87F4}"/>
              </a:ext>
            </a:extLst>
          </p:cNvPr>
          <p:cNvSpPr>
            <a:spLocks noGrp="1"/>
          </p:cNvSpPr>
          <p:nvPr>
            <p:ph type="title"/>
          </p:nvPr>
        </p:nvSpPr>
        <p:spPr/>
        <p:txBody>
          <a:bodyPr/>
          <a:lstStyle/>
          <a:p>
            <a:r>
              <a:rPr lang="en-US" dirty="0"/>
              <a:t>Thank you!</a:t>
            </a:r>
          </a:p>
        </p:txBody>
      </p:sp>
      <p:sp>
        <p:nvSpPr>
          <p:cNvPr id="3" name="Text Placeholder 2">
            <a:extLst>
              <a:ext uri="{FF2B5EF4-FFF2-40B4-BE49-F238E27FC236}">
                <a16:creationId xmlns:a16="http://schemas.microsoft.com/office/drawing/2014/main" id="{E8D56F12-0606-39D0-D58E-9781074F6D65}"/>
              </a:ext>
            </a:extLst>
          </p:cNvPr>
          <p:cNvSpPr>
            <a:spLocks noGrp="1"/>
          </p:cNvSpPr>
          <p:nvPr>
            <p:ph type="body" idx="1"/>
          </p:nvPr>
        </p:nvSpPr>
        <p:spPr>
          <a:xfrm>
            <a:off x="720000" y="4627041"/>
            <a:ext cx="5376000" cy="1500187"/>
          </a:xfrm>
        </p:spPr>
        <p:txBody>
          <a:bodyPr>
            <a:normAutofit/>
          </a:bodyPr>
          <a:lstStyle/>
          <a:p>
            <a:r>
              <a:rPr lang="en-US" sz="2000" dirty="0"/>
              <a:t>267 </a:t>
            </a:r>
            <a:r>
              <a:rPr lang="en-US" sz="2000" dirty="0" err="1"/>
              <a:t>Cobequid</a:t>
            </a:r>
            <a:r>
              <a:rPr lang="en-US" sz="2000" dirty="0"/>
              <a:t> Road, Suite 200</a:t>
            </a:r>
            <a:br>
              <a:rPr lang="en-US" sz="2000" dirty="0"/>
            </a:br>
            <a:r>
              <a:rPr lang="en-US" sz="2000" dirty="0"/>
              <a:t>Lower Sackville, Nova Scotia</a:t>
            </a:r>
            <a:br>
              <a:rPr lang="en-US" sz="2000" dirty="0"/>
            </a:br>
            <a:r>
              <a:rPr lang="en-US" sz="2000" dirty="0"/>
              <a:t>Canada B4C 4E6</a:t>
            </a:r>
          </a:p>
        </p:txBody>
      </p:sp>
      <p:sp>
        <p:nvSpPr>
          <p:cNvPr id="4" name="Text Placeholder 2">
            <a:extLst>
              <a:ext uri="{FF2B5EF4-FFF2-40B4-BE49-F238E27FC236}">
                <a16:creationId xmlns:a16="http://schemas.microsoft.com/office/drawing/2014/main" id="{9FAAE58E-A2EF-F468-9685-60EF6086BC7A}"/>
              </a:ext>
            </a:extLst>
          </p:cNvPr>
          <p:cNvSpPr txBox="1">
            <a:spLocks/>
          </p:cNvSpPr>
          <p:nvPr/>
        </p:nvSpPr>
        <p:spPr>
          <a:xfrm>
            <a:off x="6144000" y="4627041"/>
            <a:ext cx="5376000" cy="1500187"/>
          </a:xfrm>
          <a:prstGeom prst="rect">
            <a:avLst/>
          </a:prstGeom>
        </p:spPr>
        <p:txBody>
          <a:bodyPr vert="horz" lIns="91440" tIns="45720" rIns="91440" bIns="45720" rtlCol="0">
            <a:normAutofit/>
          </a:bodyPr>
          <a:lstStyle>
            <a:lvl1pPr marL="0" indent="0" algn="l" defTabSz="914400" rtl="0" eaLnBrk="1" latinLnBrk="0" hangingPunct="1">
              <a:lnSpc>
                <a:spcPct val="112000"/>
              </a:lnSpc>
              <a:spcBef>
                <a:spcPts val="1000"/>
              </a:spcBef>
              <a:buFont typeface="Arial" panose="020B0604020202020204" pitchFamily="34" charset="0"/>
              <a:buNone/>
              <a:defRPr sz="2400" b="0" i="0" kern="1200">
                <a:solidFill>
                  <a:schemeClr val="accent3"/>
                </a:solidFill>
                <a:latin typeface="Source Sans Pro" panose="020B0503030403020204" pitchFamily="34" charset="0"/>
                <a:ea typeface="+mn-ea"/>
                <a:cs typeface="+mn-cs"/>
              </a:defRPr>
            </a:lvl1pPr>
            <a:lvl2pPr marL="457200" indent="0" algn="l" defTabSz="914400" rtl="0" eaLnBrk="1" latinLnBrk="0" hangingPunct="1">
              <a:lnSpc>
                <a:spcPct val="112000"/>
              </a:lnSpc>
              <a:spcBef>
                <a:spcPts val="500"/>
              </a:spcBef>
              <a:buFont typeface="Arial" panose="020B0604020202020204" pitchFamily="34" charset="0"/>
              <a:buNone/>
              <a:defRPr sz="2000" b="0" i="0" kern="1200">
                <a:solidFill>
                  <a:schemeClr val="tx1">
                    <a:tint val="75000"/>
                  </a:schemeClr>
                </a:solidFill>
                <a:latin typeface="Source Sans Pro" panose="020B0503030403020204" pitchFamily="34" charset="0"/>
                <a:ea typeface="+mn-ea"/>
                <a:cs typeface="+mn-cs"/>
              </a:defRPr>
            </a:lvl2pPr>
            <a:lvl3pPr marL="914400" indent="0" algn="l" defTabSz="914400" rtl="0" eaLnBrk="1" latinLnBrk="0" hangingPunct="1">
              <a:lnSpc>
                <a:spcPct val="112000"/>
              </a:lnSpc>
              <a:spcBef>
                <a:spcPts val="500"/>
              </a:spcBef>
              <a:buFont typeface="Arial" panose="020B0604020202020204" pitchFamily="34" charset="0"/>
              <a:buNone/>
              <a:defRPr sz="1800" b="0" i="0" kern="1200">
                <a:solidFill>
                  <a:schemeClr val="tx1">
                    <a:tint val="75000"/>
                  </a:schemeClr>
                </a:solidFill>
                <a:latin typeface="Source Sans Pro" panose="020B0503030403020204" pitchFamily="34" charset="0"/>
                <a:ea typeface="+mn-ea"/>
                <a:cs typeface="+mn-cs"/>
              </a:defRPr>
            </a:lvl3pPr>
            <a:lvl4pPr marL="1371600" indent="0" algn="l" defTabSz="914400" rtl="0" eaLnBrk="1" latinLnBrk="0" hangingPunct="1">
              <a:lnSpc>
                <a:spcPct val="112000"/>
              </a:lnSpc>
              <a:spcBef>
                <a:spcPts val="500"/>
              </a:spcBef>
              <a:buFont typeface="Arial" panose="020B0604020202020204" pitchFamily="34" charset="0"/>
              <a:buNone/>
              <a:defRPr sz="1600" b="0" i="0" kern="1200">
                <a:solidFill>
                  <a:schemeClr val="tx1">
                    <a:tint val="75000"/>
                  </a:schemeClr>
                </a:solidFill>
                <a:latin typeface="Source Sans Pro" panose="020B0503030403020204" pitchFamily="34" charset="0"/>
                <a:ea typeface="+mn-ea"/>
                <a:cs typeface="+mn-cs"/>
              </a:defRPr>
            </a:lvl4pPr>
            <a:lvl5pPr marL="1828800" indent="0" algn="l" defTabSz="914400" rtl="0" eaLnBrk="1" latinLnBrk="0" hangingPunct="1">
              <a:lnSpc>
                <a:spcPct val="112000"/>
              </a:lnSpc>
              <a:spcBef>
                <a:spcPts val="500"/>
              </a:spcBef>
              <a:buFont typeface="Arial" panose="020B0604020202020204" pitchFamily="34" charset="0"/>
              <a:buNone/>
              <a:defRPr sz="1600" b="0" i="0" kern="1200">
                <a:solidFill>
                  <a:schemeClr val="tx1">
                    <a:tint val="75000"/>
                  </a:schemeClr>
                </a:solidFill>
                <a:latin typeface="Source Sans Pro" panose="020B0503030403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2000" dirty="0"/>
              <a:t>Toll-free phone: 1-866-470-7111</a:t>
            </a:r>
          </a:p>
          <a:p>
            <a:r>
              <a:rPr lang="en-US" sz="2000" dirty="0" err="1"/>
              <a:t>ppottie@strongestfamilies.com</a:t>
            </a:r>
            <a:r>
              <a:rPr lang="en-US" sz="2000" dirty="0"/>
              <a:t>     </a:t>
            </a:r>
            <a:r>
              <a:rPr lang="en-US" sz="2000" dirty="0" err="1"/>
              <a:t>tcunningham@strongestfamilies.com</a:t>
            </a:r>
            <a:r>
              <a:rPr lang="en-US" sz="2000" dirty="0"/>
              <a:t> </a:t>
            </a:r>
          </a:p>
        </p:txBody>
      </p:sp>
      <p:pic>
        <p:nvPicPr>
          <p:cNvPr id="5" name="Picture 4" descr="Text&#10;&#10;Description automatically generated with medium confidence">
            <a:extLst>
              <a:ext uri="{FF2B5EF4-FFF2-40B4-BE49-F238E27FC236}">
                <a16:creationId xmlns:a16="http://schemas.microsoft.com/office/drawing/2014/main" id="{4EC89532-DB85-EFB3-767D-CA6BF7048227}"/>
              </a:ext>
            </a:extLst>
          </p:cNvPr>
          <p:cNvPicPr>
            <a:picLocks noChangeAspect="1"/>
          </p:cNvPicPr>
          <p:nvPr/>
        </p:nvPicPr>
        <p:blipFill>
          <a:blip r:embed="rId2"/>
          <a:stretch>
            <a:fillRect/>
          </a:stretch>
        </p:blipFill>
        <p:spPr>
          <a:xfrm>
            <a:off x="771025" y="2366188"/>
            <a:ext cx="4560673" cy="1062812"/>
          </a:xfrm>
          <a:prstGeom prst="rect">
            <a:avLst/>
          </a:prstGeom>
        </p:spPr>
      </p:pic>
      <p:pic>
        <p:nvPicPr>
          <p:cNvPr id="6" name="Picture 5">
            <a:extLst>
              <a:ext uri="{FF2B5EF4-FFF2-40B4-BE49-F238E27FC236}">
                <a16:creationId xmlns:a16="http://schemas.microsoft.com/office/drawing/2014/main" id="{AA37C10C-151C-2069-215A-DCB40E4DB6EB}"/>
              </a:ext>
            </a:extLst>
          </p:cNvPr>
          <p:cNvPicPr>
            <a:picLocks noChangeAspect="1"/>
          </p:cNvPicPr>
          <p:nvPr/>
        </p:nvPicPr>
        <p:blipFill>
          <a:blip r:embed="rId3"/>
          <a:stretch>
            <a:fillRect/>
          </a:stretch>
        </p:blipFill>
        <p:spPr>
          <a:xfrm rot="2307076">
            <a:off x="1685343" y="5867650"/>
            <a:ext cx="4495800" cy="4508500"/>
          </a:xfrm>
          <a:prstGeom prst="rect">
            <a:avLst/>
          </a:prstGeom>
        </p:spPr>
      </p:pic>
      <p:pic>
        <p:nvPicPr>
          <p:cNvPr id="7" name="Picture 6">
            <a:extLst>
              <a:ext uri="{FF2B5EF4-FFF2-40B4-BE49-F238E27FC236}">
                <a16:creationId xmlns:a16="http://schemas.microsoft.com/office/drawing/2014/main" id="{9887DA65-984E-8F76-905B-C6A47D17B2A6}"/>
              </a:ext>
            </a:extLst>
          </p:cNvPr>
          <p:cNvPicPr>
            <a:picLocks noChangeAspect="1"/>
          </p:cNvPicPr>
          <p:nvPr/>
        </p:nvPicPr>
        <p:blipFill>
          <a:blip r:embed="rId4"/>
          <a:stretch>
            <a:fillRect/>
          </a:stretch>
        </p:blipFill>
        <p:spPr>
          <a:xfrm>
            <a:off x="6144000" y="-4527920"/>
            <a:ext cx="8102600" cy="8115300"/>
          </a:xfrm>
          <a:prstGeom prst="rect">
            <a:avLst/>
          </a:prstGeom>
        </p:spPr>
      </p:pic>
      <p:pic>
        <p:nvPicPr>
          <p:cNvPr id="8" name="Picture 7">
            <a:extLst>
              <a:ext uri="{FF2B5EF4-FFF2-40B4-BE49-F238E27FC236}">
                <a16:creationId xmlns:a16="http://schemas.microsoft.com/office/drawing/2014/main" id="{2BC9CFED-49F4-7C7A-DA14-41D73E13020D}"/>
              </a:ext>
            </a:extLst>
          </p:cNvPr>
          <p:cNvPicPr>
            <a:picLocks noChangeAspect="1"/>
          </p:cNvPicPr>
          <p:nvPr/>
        </p:nvPicPr>
        <p:blipFill>
          <a:blip r:embed="rId3"/>
          <a:stretch>
            <a:fillRect/>
          </a:stretch>
        </p:blipFill>
        <p:spPr>
          <a:xfrm rot="2307076">
            <a:off x="-1883026" y="-3006892"/>
            <a:ext cx="4495800" cy="4508500"/>
          </a:xfrm>
          <a:prstGeom prst="rect">
            <a:avLst/>
          </a:prstGeom>
        </p:spPr>
      </p:pic>
    </p:spTree>
    <p:extLst>
      <p:ext uri="{BB962C8B-B14F-4D97-AF65-F5344CB8AC3E}">
        <p14:creationId xmlns:p14="http://schemas.microsoft.com/office/powerpoint/2010/main" val="1021453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87679-92F6-5659-360D-9CCF2E1023F6}"/>
              </a:ext>
            </a:extLst>
          </p:cNvPr>
          <p:cNvSpPr>
            <a:spLocks noGrp="1"/>
          </p:cNvSpPr>
          <p:nvPr>
            <p:ph type="title"/>
          </p:nvPr>
        </p:nvSpPr>
        <p:spPr/>
        <p:txBody>
          <a:bodyPr/>
          <a:lstStyle/>
          <a:p>
            <a:r>
              <a:rPr lang="en-US"/>
              <a:t>Think outside the box!</a:t>
            </a:r>
            <a:endParaRPr lang="en-US" dirty="0"/>
          </a:p>
        </p:txBody>
      </p:sp>
      <p:sp>
        <p:nvSpPr>
          <p:cNvPr id="3" name="Text Placeholder 2">
            <a:extLst>
              <a:ext uri="{FF2B5EF4-FFF2-40B4-BE49-F238E27FC236}">
                <a16:creationId xmlns:a16="http://schemas.microsoft.com/office/drawing/2014/main" id="{B2DE7F14-60D0-5442-E47F-31EA56E08F51}"/>
              </a:ext>
            </a:extLst>
          </p:cNvPr>
          <p:cNvSpPr>
            <a:spLocks noGrp="1"/>
          </p:cNvSpPr>
          <p:nvPr>
            <p:ph type="body" idx="1"/>
          </p:nvPr>
        </p:nvSpPr>
        <p:spPr/>
        <p:txBody>
          <a:bodyPr/>
          <a:lstStyle/>
          <a:p>
            <a:r>
              <a:rPr lang="en-US"/>
              <a:t>Find new ways to deliver timely services to families when and where they need it</a:t>
            </a:r>
            <a:endParaRPr lang="en-US" dirty="0"/>
          </a:p>
        </p:txBody>
      </p:sp>
      <p:pic>
        <p:nvPicPr>
          <p:cNvPr id="4" name="Picture 3">
            <a:extLst>
              <a:ext uri="{FF2B5EF4-FFF2-40B4-BE49-F238E27FC236}">
                <a16:creationId xmlns:a16="http://schemas.microsoft.com/office/drawing/2014/main" id="{45F8F52D-1D23-59E5-9D7B-FD07EFB5891C}"/>
              </a:ext>
            </a:extLst>
          </p:cNvPr>
          <p:cNvPicPr>
            <a:picLocks noChangeAspect="1"/>
          </p:cNvPicPr>
          <p:nvPr/>
        </p:nvPicPr>
        <p:blipFill>
          <a:blip r:embed="rId2"/>
          <a:stretch>
            <a:fillRect/>
          </a:stretch>
        </p:blipFill>
        <p:spPr>
          <a:xfrm>
            <a:off x="5351433" y="-4853934"/>
            <a:ext cx="8102600" cy="8115300"/>
          </a:xfrm>
          <a:prstGeom prst="rect">
            <a:avLst/>
          </a:prstGeom>
        </p:spPr>
      </p:pic>
      <p:sp>
        <p:nvSpPr>
          <p:cNvPr id="5" name="Oval 4">
            <a:extLst>
              <a:ext uri="{FF2B5EF4-FFF2-40B4-BE49-F238E27FC236}">
                <a16:creationId xmlns:a16="http://schemas.microsoft.com/office/drawing/2014/main" id="{93588F6B-0BE7-480B-A777-18A8CF270A2C}"/>
              </a:ext>
            </a:extLst>
          </p:cNvPr>
          <p:cNvSpPr/>
          <p:nvPr/>
        </p:nvSpPr>
        <p:spPr>
          <a:xfrm>
            <a:off x="-470701" y="-658019"/>
            <a:ext cx="2852737" cy="285273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96E86895-DE2E-C275-2726-0CD8D47F428C}"/>
              </a:ext>
            </a:extLst>
          </p:cNvPr>
          <p:cNvSpPr/>
          <p:nvPr/>
        </p:nvSpPr>
        <p:spPr>
          <a:xfrm>
            <a:off x="1695073" y="5820308"/>
            <a:ext cx="2075384" cy="20753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0FE64096-0309-4B1C-0836-A8D25562B794}"/>
              </a:ext>
            </a:extLst>
          </p:cNvPr>
          <p:cNvSpPr/>
          <p:nvPr/>
        </p:nvSpPr>
        <p:spPr>
          <a:xfrm>
            <a:off x="10138844" y="5364462"/>
            <a:ext cx="1213751" cy="121375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8EAE20B-C67A-0166-839A-E1B9156A9373}"/>
              </a:ext>
            </a:extLst>
          </p:cNvPr>
          <p:cNvSpPr/>
          <p:nvPr/>
        </p:nvSpPr>
        <p:spPr>
          <a:xfrm>
            <a:off x="-893605" y="5135080"/>
            <a:ext cx="1213751" cy="121375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5D2FF8D-523A-7ACA-56AD-197B7B68A3F1}"/>
              </a:ext>
            </a:extLst>
          </p:cNvPr>
          <p:cNvPicPr>
            <a:picLocks noChangeAspect="1"/>
          </p:cNvPicPr>
          <p:nvPr/>
        </p:nvPicPr>
        <p:blipFill>
          <a:blip r:embed="rId3"/>
          <a:stretch>
            <a:fillRect/>
          </a:stretch>
        </p:blipFill>
        <p:spPr>
          <a:xfrm>
            <a:off x="-1292233" y="-1485901"/>
            <a:ext cx="4495800" cy="4508500"/>
          </a:xfrm>
          <a:prstGeom prst="rect">
            <a:avLst/>
          </a:prstGeom>
        </p:spPr>
      </p:pic>
    </p:spTree>
    <p:extLst>
      <p:ext uri="{BB962C8B-B14F-4D97-AF65-F5344CB8AC3E}">
        <p14:creationId xmlns:p14="http://schemas.microsoft.com/office/powerpoint/2010/main" val="2472640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3058321-18DF-C903-8185-2F66C1CACB66}"/>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9BD78D7-5FBB-6EB1-7EEE-3028C7DD4E43}"/>
              </a:ext>
            </a:extLst>
          </p:cNvPr>
          <p:cNvPicPr>
            <a:picLocks noChangeAspect="1"/>
          </p:cNvPicPr>
          <p:nvPr/>
        </p:nvPicPr>
        <p:blipFill>
          <a:blip r:embed="rId2"/>
          <a:stretch>
            <a:fillRect/>
          </a:stretch>
        </p:blipFill>
        <p:spPr>
          <a:xfrm>
            <a:off x="-235116" y="108851"/>
            <a:ext cx="5943600" cy="5956300"/>
          </a:xfrm>
          <a:prstGeom prst="rect">
            <a:avLst/>
          </a:prstGeom>
        </p:spPr>
      </p:pic>
      <p:pic>
        <p:nvPicPr>
          <p:cNvPr id="2" name="Picture 1">
            <a:extLst>
              <a:ext uri="{FF2B5EF4-FFF2-40B4-BE49-F238E27FC236}">
                <a16:creationId xmlns:a16="http://schemas.microsoft.com/office/drawing/2014/main" id="{9681EF79-948B-AB2B-ADA5-96EA4F2D1196}"/>
              </a:ext>
            </a:extLst>
          </p:cNvPr>
          <p:cNvPicPr>
            <a:picLocks noChangeAspect="1"/>
          </p:cNvPicPr>
          <p:nvPr/>
        </p:nvPicPr>
        <p:blipFill rotWithShape="1">
          <a:blip r:embed="rId3">
            <a:extLst>
              <a:ext uri="{28A0092B-C50C-407E-A947-70E740481C1C}">
                <a14:useLocalDpi xmlns:a14="http://schemas.microsoft.com/office/drawing/2010/main" val="0"/>
              </a:ext>
            </a:extLst>
          </a:blip>
          <a:srcRect l="5649" t="7196" r="8149" b="23045"/>
          <a:stretch/>
        </p:blipFill>
        <p:spPr>
          <a:xfrm>
            <a:off x="178206" y="527951"/>
            <a:ext cx="5118100" cy="5118100"/>
          </a:xfrm>
          <a:prstGeom prst="ellipse">
            <a:avLst/>
          </a:prstGeom>
        </p:spPr>
      </p:pic>
      <p:sp>
        <p:nvSpPr>
          <p:cNvPr id="11" name="Oval 10">
            <a:extLst>
              <a:ext uri="{FF2B5EF4-FFF2-40B4-BE49-F238E27FC236}">
                <a16:creationId xmlns:a16="http://schemas.microsoft.com/office/drawing/2014/main" id="{7DA69E0A-F0E7-A430-FD2D-8B9E07B517C9}"/>
              </a:ext>
            </a:extLst>
          </p:cNvPr>
          <p:cNvSpPr/>
          <p:nvPr/>
        </p:nvSpPr>
        <p:spPr>
          <a:xfrm>
            <a:off x="7072014" y="-448219"/>
            <a:ext cx="1114140" cy="111414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ED1EB8C-CDA5-285B-63B9-FC877357BB20}"/>
              </a:ext>
            </a:extLst>
          </p:cNvPr>
          <p:cNvPicPr>
            <a:picLocks noChangeAspect="1"/>
          </p:cNvPicPr>
          <p:nvPr/>
        </p:nvPicPr>
        <p:blipFill rotWithShape="1">
          <a:blip r:embed="rId4">
            <a:extLst>
              <a:ext uri="{28A0092B-C50C-407E-A947-70E740481C1C}">
                <a14:useLocalDpi xmlns:a14="http://schemas.microsoft.com/office/drawing/2010/main" val="0"/>
              </a:ext>
            </a:extLst>
          </a:blip>
          <a:srcRect l="12500" r="12500"/>
          <a:stretch/>
        </p:blipFill>
        <p:spPr>
          <a:xfrm>
            <a:off x="8186154" y="345672"/>
            <a:ext cx="3724051" cy="3724051"/>
          </a:xfrm>
          <a:prstGeom prst="ellipse">
            <a:avLst/>
          </a:prstGeom>
        </p:spPr>
      </p:pic>
      <p:pic>
        <p:nvPicPr>
          <p:cNvPr id="4" name="Picture 3">
            <a:extLst>
              <a:ext uri="{FF2B5EF4-FFF2-40B4-BE49-F238E27FC236}">
                <a16:creationId xmlns:a16="http://schemas.microsoft.com/office/drawing/2014/main" id="{B3B2579B-8DB1-0953-A08A-F1EA7E272571}"/>
              </a:ext>
            </a:extLst>
          </p:cNvPr>
          <p:cNvPicPr>
            <a:picLocks noChangeAspect="1"/>
          </p:cNvPicPr>
          <p:nvPr/>
        </p:nvPicPr>
        <p:blipFill rotWithShape="1">
          <a:blip r:embed="rId5">
            <a:extLst>
              <a:ext uri="{28A0092B-C50C-407E-A947-70E740481C1C}">
                <a14:useLocalDpi xmlns:a14="http://schemas.microsoft.com/office/drawing/2010/main" val="0"/>
              </a:ext>
            </a:extLst>
          </a:blip>
          <a:srcRect l="15909" r="15909"/>
          <a:stretch/>
        </p:blipFill>
        <p:spPr>
          <a:xfrm>
            <a:off x="6039091" y="3659742"/>
            <a:ext cx="2965320" cy="2965320"/>
          </a:xfrm>
          <a:prstGeom prst="ellipse">
            <a:avLst/>
          </a:prstGeom>
        </p:spPr>
      </p:pic>
      <p:pic>
        <p:nvPicPr>
          <p:cNvPr id="10" name="Picture 9">
            <a:extLst>
              <a:ext uri="{FF2B5EF4-FFF2-40B4-BE49-F238E27FC236}">
                <a16:creationId xmlns:a16="http://schemas.microsoft.com/office/drawing/2014/main" id="{AE0BF6A6-4A8E-F533-20E2-E21664D7EDCA}"/>
              </a:ext>
            </a:extLst>
          </p:cNvPr>
          <p:cNvPicPr>
            <a:picLocks noChangeAspect="1"/>
          </p:cNvPicPr>
          <p:nvPr/>
        </p:nvPicPr>
        <p:blipFill>
          <a:blip r:embed="rId6"/>
          <a:stretch>
            <a:fillRect/>
          </a:stretch>
        </p:blipFill>
        <p:spPr>
          <a:xfrm rot="3600000">
            <a:off x="10494447" y="4258078"/>
            <a:ext cx="4495800" cy="4508500"/>
          </a:xfrm>
          <a:prstGeom prst="rect">
            <a:avLst/>
          </a:prstGeom>
        </p:spPr>
      </p:pic>
      <p:sp>
        <p:nvSpPr>
          <p:cNvPr id="12" name="Oval 11">
            <a:extLst>
              <a:ext uri="{FF2B5EF4-FFF2-40B4-BE49-F238E27FC236}">
                <a16:creationId xmlns:a16="http://schemas.microsoft.com/office/drawing/2014/main" id="{2830E188-4DDA-07D3-C3D2-AE3CAF923FDB}"/>
              </a:ext>
            </a:extLst>
          </p:cNvPr>
          <p:cNvSpPr/>
          <p:nvPr/>
        </p:nvSpPr>
        <p:spPr>
          <a:xfrm>
            <a:off x="4694154" y="6363105"/>
            <a:ext cx="704445" cy="70444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4703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ADD4F-154F-BF1E-F1A1-F4FF8183F046}"/>
              </a:ext>
            </a:extLst>
          </p:cNvPr>
          <p:cNvSpPr>
            <a:spLocks noGrp="1"/>
          </p:cNvSpPr>
          <p:nvPr>
            <p:ph type="title"/>
          </p:nvPr>
        </p:nvSpPr>
        <p:spPr/>
        <p:txBody>
          <a:bodyPr>
            <a:normAutofit fontScale="90000"/>
          </a:bodyPr>
          <a:lstStyle/>
          <a:p>
            <a:r>
              <a:rPr lang="en-US" dirty="0"/>
              <a:t>Access Solution: Removing Barriers to Care via </a:t>
            </a:r>
            <a:r>
              <a:rPr lang="en-US" dirty="0" err="1"/>
              <a:t>eMH</a:t>
            </a:r>
            <a:endParaRPr lang="en-US" dirty="0"/>
          </a:p>
        </p:txBody>
      </p:sp>
      <p:sp>
        <p:nvSpPr>
          <p:cNvPr id="3" name="Content Placeholder 2">
            <a:extLst>
              <a:ext uri="{FF2B5EF4-FFF2-40B4-BE49-F238E27FC236}">
                <a16:creationId xmlns:a16="http://schemas.microsoft.com/office/drawing/2014/main" id="{828F9CA0-CC1A-28AE-9311-C3680E19C1C8}"/>
              </a:ext>
            </a:extLst>
          </p:cNvPr>
          <p:cNvSpPr>
            <a:spLocks noGrp="1"/>
          </p:cNvSpPr>
          <p:nvPr>
            <p:ph sz="half" idx="1"/>
          </p:nvPr>
        </p:nvSpPr>
        <p:spPr>
          <a:xfrm>
            <a:off x="720000" y="1825625"/>
            <a:ext cx="6758354" cy="4351338"/>
          </a:xfrm>
        </p:spPr>
        <p:txBody>
          <a:bodyPr>
            <a:normAutofit fontScale="70000" lnSpcReduction="20000"/>
          </a:bodyPr>
          <a:lstStyle/>
          <a:p>
            <a:pPr marL="0" indent="0">
              <a:buNone/>
            </a:pPr>
            <a:r>
              <a:rPr lang="en-US" b="1" dirty="0">
                <a:solidFill>
                  <a:schemeClr val="tx2"/>
                </a:solidFill>
              </a:rPr>
              <a:t>Strongest Families Institute &amp; IRIS e-system</a:t>
            </a:r>
          </a:p>
          <a:p>
            <a:pPr lvl="1"/>
            <a:r>
              <a:rPr lang="en-US" dirty="0"/>
              <a:t>Proven in trials - grounded in 20 years social science research</a:t>
            </a:r>
          </a:p>
          <a:p>
            <a:pPr lvl="2"/>
            <a:r>
              <a:rPr lang="en-US" dirty="0"/>
              <a:t>Co-design is a tenant of SFI</a:t>
            </a:r>
          </a:p>
          <a:p>
            <a:pPr lvl="1"/>
            <a:r>
              <a:rPr lang="en-US" dirty="0"/>
              <a:t>Award-winning Charity, Bilingual </a:t>
            </a:r>
          </a:p>
          <a:p>
            <a:pPr lvl="1"/>
            <a:r>
              <a:rPr lang="en-US" dirty="0"/>
              <a:t>Data-driven – outcome measurement &amp; reporting</a:t>
            </a:r>
          </a:p>
          <a:p>
            <a:pPr marL="0" indent="0">
              <a:buNone/>
            </a:pPr>
            <a:r>
              <a:rPr lang="en-US" b="1" dirty="0">
                <a:solidFill>
                  <a:schemeClr val="tx2"/>
                </a:solidFill>
              </a:rPr>
              <a:t>Distance Education Model (Bilingual) (Co-designed)</a:t>
            </a:r>
          </a:p>
          <a:p>
            <a:pPr lvl="1"/>
            <a:r>
              <a:rPr lang="en-US" dirty="0"/>
              <a:t>Delivered to families in comfort of home at convenient times</a:t>
            </a:r>
          </a:p>
          <a:p>
            <a:pPr lvl="1"/>
            <a:r>
              <a:rPr lang="en-US" dirty="0"/>
              <a:t>Telephone support coaching (Days/evenings/nights)</a:t>
            </a:r>
          </a:p>
          <a:p>
            <a:pPr lvl="1"/>
            <a:r>
              <a:rPr lang="en-US" dirty="0"/>
              <a:t>Customized, family-</a:t>
            </a:r>
            <a:r>
              <a:rPr lang="en-US" dirty="0" err="1"/>
              <a:t>centred</a:t>
            </a:r>
            <a:r>
              <a:rPr lang="en-US" dirty="0"/>
              <a:t> care (staff competency training)</a:t>
            </a:r>
          </a:p>
          <a:p>
            <a:pPr lvl="1"/>
            <a:r>
              <a:rPr lang="en-US" dirty="0"/>
              <a:t>Quality Assurance monitoring; call recordings graded</a:t>
            </a:r>
          </a:p>
          <a:p>
            <a:pPr marL="0" indent="0">
              <a:buNone/>
            </a:pPr>
            <a:r>
              <a:rPr lang="en-US" b="1" dirty="0">
                <a:solidFill>
                  <a:schemeClr val="tx2"/>
                </a:solidFill>
              </a:rPr>
              <a:t>Scalable</a:t>
            </a:r>
          </a:p>
        </p:txBody>
      </p:sp>
      <p:pic>
        <p:nvPicPr>
          <p:cNvPr id="5" name="Imagem 2">
            <a:extLst>
              <a:ext uri="{FF2B5EF4-FFF2-40B4-BE49-F238E27FC236}">
                <a16:creationId xmlns:a16="http://schemas.microsoft.com/office/drawing/2014/main" id="{2093FEE8-B143-E134-D194-7EB097B60745}"/>
              </a:ext>
            </a:extLst>
          </p:cNvPr>
          <p:cNvPicPr>
            <a:picLocks noGrp="1" noChangeAspect="1"/>
          </p:cNvPicPr>
          <p:nvPr>
            <p:ph sz="half" idx="2"/>
          </p:nvPr>
        </p:nvPicPr>
        <p:blipFill rotWithShape="1">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l="7908" t="24624" r="7366" b="19565"/>
          <a:stretch/>
        </p:blipFill>
        <p:spPr>
          <a:xfrm>
            <a:off x="7596554" y="1690688"/>
            <a:ext cx="4245475" cy="4242093"/>
          </a:xfrm>
          <a:prstGeom prst="ellipse">
            <a:avLst/>
          </a:prstGeom>
        </p:spPr>
      </p:pic>
      <p:pic>
        <p:nvPicPr>
          <p:cNvPr id="4" name="Picture 3">
            <a:extLst>
              <a:ext uri="{FF2B5EF4-FFF2-40B4-BE49-F238E27FC236}">
                <a16:creationId xmlns:a16="http://schemas.microsoft.com/office/drawing/2014/main" id="{86D8B9A7-41B9-F122-9A23-8A28A9560878}"/>
              </a:ext>
            </a:extLst>
          </p:cNvPr>
          <p:cNvPicPr>
            <a:picLocks noChangeAspect="1"/>
          </p:cNvPicPr>
          <p:nvPr/>
        </p:nvPicPr>
        <p:blipFill>
          <a:blip r:embed="rId4"/>
          <a:stretch>
            <a:fillRect/>
          </a:stretch>
        </p:blipFill>
        <p:spPr>
          <a:xfrm>
            <a:off x="10507771" y="2913062"/>
            <a:ext cx="4495800" cy="4508500"/>
          </a:xfrm>
          <a:prstGeom prst="rect">
            <a:avLst/>
          </a:prstGeom>
        </p:spPr>
      </p:pic>
      <p:pic>
        <p:nvPicPr>
          <p:cNvPr id="7" name="Picture 6">
            <a:extLst>
              <a:ext uri="{FF2B5EF4-FFF2-40B4-BE49-F238E27FC236}">
                <a16:creationId xmlns:a16="http://schemas.microsoft.com/office/drawing/2014/main" id="{5EC03A74-1D44-18F2-C09A-5CBC764D4F79}"/>
              </a:ext>
            </a:extLst>
          </p:cNvPr>
          <p:cNvPicPr>
            <a:picLocks noChangeAspect="1"/>
          </p:cNvPicPr>
          <p:nvPr/>
        </p:nvPicPr>
        <p:blipFill>
          <a:blip r:embed="rId5"/>
          <a:stretch>
            <a:fillRect/>
          </a:stretch>
        </p:blipFill>
        <p:spPr>
          <a:xfrm rot="4200000">
            <a:off x="-1294271" y="-7525846"/>
            <a:ext cx="8102600" cy="8115300"/>
          </a:xfrm>
          <a:prstGeom prst="rect">
            <a:avLst/>
          </a:prstGeom>
        </p:spPr>
      </p:pic>
    </p:spTree>
    <p:extLst>
      <p:ext uri="{BB962C8B-B14F-4D97-AF65-F5344CB8AC3E}">
        <p14:creationId xmlns:p14="http://schemas.microsoft.com/office/powerpoint/2010/main" val="4231213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E411B-B3EB-AC08-484B-D79E00D7B873}"/>
              </a:ext>
            </a:extLst>
          </p:cNvPr>
          <p:cNvSpPr>
            <a:spLocks noGrp="1"/>
          </p:cNvSpPr>
          <p:nvPr>
            <p:ph type="title"/>
          </p:nvPr>
        </p:nvSpPr>
        <p:spPr/>
        <p:txBody>
          <a:bodyPr/>
          <a:lstStyle/>
          <a:p>
            <a:r>
              <a:rPr lang="en-US" dirty="0"/>
              <a:t>eHealth Platform - IRIS</a:t>
            </a:r>
          </a:p>
        </p:txBody>
      </p:sp>
      <p:sp>
        <p:nvSpPr>
          <p:cNvPr id="3" name="Content Placeholder 2">
            <a:extLst>
              <a:ext uri="{FF2B5EF4-FFF2-40B4-BE49-F238E27FC236}">
                <a16:creationId xmlns:a16="http://schemas.microsoft.com/office/drawing/2014/main" id="{E12543F0-35B9-CE7A-D0F1-55923143AF2E}"/>
              </a:ext>
            </a:extLst>
          </p:cNvPr>
          <p:cNvSpPr>
            <a:spLocks noGrp="1"/>
          </p:cNvSpPr>
          <p:nvPr>
            <p:ph sz="half" idx="1"/>
          </p:nvPr>
        </p:nvSpPr>
        <p:spPr>
          <a:xfrm>
            <a:off x="720000" y="1825625"/>
            <a:ext cx="5181600" cy="3335675"/>
          </a:xfrm>
        </p:spPr>
        <p:txBody>
          <a:bodyPr>
            <a:normAutofit/>
          </a:bodyPr>
          <a:lstStyle/>
          <a:p>
            <a:pPr marL="0" indent="0">
              <a:buNone/>
            </a:pPr>
            <a:r>
              <a:rPr lang="en-US" sz="2600" b="1" dirty="0">
                <a:solidFill>
                  <a:schemeClr val="tx2"/>
                </a:solidFill>
              </a:rPr>
              <a:t>Information System</a:t>
            </a:r>
          </a:p>
          <a:p>
            <a:pPr marL="0" indent="0">
              <a:buNone/>
            </a:pPr>
            <a:r>
              <a:rPr lang="en-US" sz="2200" b="1" dirty="0">
                <a:solidFill>
                  <a:schemeClr val="tx2"/>
                </a:solidFill>
              </a:rPr>
              <a:t>Innovative</a:t>
            </a:r>
            <a:r>
              <a:rPr lang="en-US" sz="2200" dirty="0"/>
              <a:t> - Leveraging technology to create solutions</a:t>
            </a:r>
          </a:p>
          <a:p>
            <a:pPr marL="0" indent="0">
              <a:buNone/>
            </a:pPr>
            <a:r>
              <a:rPr lang="en-US" sz="2200" b="1" dirty="0">
                <a:solidFill>
                  <a:schemeClr val="tx2"/>
                </a:solidFill>
              </a:rPr>
              <a:t>Unique</a:t>
            </a:r>
            <a:r>
              <a:rPr lang="en-US" sz="2200" dirty="0"/>
              <a:t> - A dynamic, versatile platform that is scalable</a:t>
            </a:r>
          </a:p>
          <a:p>
            <a:pPr marL="0" indent="0">
              <a:buNone/>
            </a:pPr>
            <a:r>
              <a:rPr lang="en-US" sz="2200" b="1" dirty="0">
                <a:solidFill>
                  <a:schemeClr val="tx2"/>
                </a:solidFill>
              </a:rPr>
              <a:t>Focused</a:t>
            </a:r>
            <a:r>
              <a:rPr lang="en-US" sz="2200" dirty="0"/>
              <a:t> - Dedicated to the success of your project</a:t>
            </a:r>
          </a:p>
        </p:txBody>
      </p:sp>
      <p:pic>
        <p:nvPicPr>
          <p:cNvPr id="5" name="Picture 2" descr="https://lh5.googleusercontent.com/bjvzh7YrjZrWFeg9XIzGTMTguH0b4eMGcUro9xoAywmG3UcWDgWxBYTDQ05J72qtruZpASSfbVPsqITAPBH_iusv_zDBHr042epFXlFYmBqfL7FloCh3OTgx8hCnkLkqDLqdQ_Py5y7pEoGPHw">
            <a:extLst>
              <a:ext uri="{FF2B5EF4-FFF2-40B4-BE49-F238E27FC236}">
                <a16:creationId xmlns:a16="http://schemas.microsoft.com/office/drawing/2014/main" id="{9B442976-E870-629D-ABA9-E586F24B0F4F}"/>
              </a:ext>
            </a:extLst>
          </p:cNvPr>
          <p:cNvPicPr>
            <a:picLocks noGrp="1" noChangeAspect="1" noChangeArrowheads="1"/>
          </p:cNvPicPr>
          <p:nvPr>
            <p:ph sz="half" idx="2"/>
          </p:nvPr>
        </p:nvPicPr>
        <p:blipFill rotWithShape="1">
          <a:blip r:embed="rId2" cstate="screen">
            <a:extLst>
              <a:ext uri="{28A0092B-C50C-407E-A947-70E740481C1C}">
                <a14:useLocalDpi xmlns:a14="http://schemas.microsoft.com/office/drawing/2010/main"/>
              </a:ext>
            </a:extLst>
          </a:blip>
          <a:srcRect/>
          <a:stretch/>
        </p:blipFill>
        <p:spPr bwMode="auto">
          <a:xfrm>
            <a:off x="7753865" y="2512305"/>
            <a:ext cx="2438400" cy="1371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21BC9B3-ADCC-11AA-FF02-7F84A21D9345}"/>
              </a:ext>
            </a:extLst>
          </p:cNvPr>
          <p:cNvSpPr txBox="1"/>
          <p:nvPr/>
        </p:nvSpPr>
        <p:spPr>
          <a:xfrm>
            <a:off x="720000" y="5296237"/>
            <a:ext cx="7223975" cy="646331"/>
          </a:xfrm>
          <a:prstGeom prst="rect">
            <a:avLst/>
          </a:prstGeom>
          <a:noFill/>
        </p:spPr>
        <p:txBody>
          <a:bodyPr wrap="square">
            <a:spAutoFit/>
          </a:bodyPr>
          <a:lstStyle/>
          <a:p>
            <a:r>
              <a:rPr lang="en-US" dirty="0"/>
              <a:t>Client interface; staff interface; report generation system A fully integrated Companion App connection that works even offline: SFI on-the-go!</a:t>
            </a:r>
          </a:p>
        </p:txBody>
      </p:sp>
      <p:pic>
        <p:nvPicPr>
          <p:cNvPr id="4" name="Picture 3">
            <a:extLst>
              <a:ext uri="{FF2B5EF4-FFF2-40B4-BE49-F238E27FC236}">
                <a16:creationId xmlns:a16="http://schemas.microsoft.com/office/drawing/2014/main" id="{EB45D9D7-6EF1-B6F0-93A7-3A8CC8CAB6B1}"/>
              </a:ext>
            </a:extLst>
          </p:cNvPr>
          <p:cNvPicPr>
            <a:picLocks noChangeAspect="1"/>
          </p:cNvPicPr>
          <p:nvPr/>
        </p:nvPicPr>
        <p:blipFill>
          <a:blip r:embed="rId3"/>
          <a:stretch>
            <a:fillRect/>
          </a:stretch>
        </p:blipFill>
        <p:spPr>
          <a:xfrm>
            <a:off x="11014954" y="-859545"/>
            <a:ext cx="8102600" cy="8115300"/>
          </a:xfrm>
          <a:prstGeom prst="rect">
            <a:avLst/>
          </a:prstGeom>
        </p:spPr>
      </p:pic>
      <p:pic>
        <p:nvPicPr>
          <p:cNvPr id="8" name="Picture 7">
            <a:extLst>
              <a:ext uri="{FF2B5EF4-FFF2-40B4-BE49-F238E27FC236}">
                <a16:creationId xmlns:a16="http://schemas.microsoft.com/office/drawing/2014/main" id="{3F3AA898-26DA-227C-B6D5-9034ACA5EF93}"/>
              </a:ext>
            </a:extLst>
          </p:cNvPr>
          <p:cNvPicPr>
            <a:picLocks noChangeAspect="1"/>
          </p:cNvPicPr>
          <p:nvPr/>
        </p:nvPicPr>
        <p:blipFill>
          <a:blip r:embed="rId4"/>
          <a:stretch>
            <a:fillRect/>
          </a:stretch>
        </p:blipFill>
        <p:spPr>
          <a:xfrm>
            <a:off x="6976200" y="5529788"/>
            <a:ext cx="4495800" cy="4508500"/>
          </a:xfrm>
          <a:prstGeom prst="rect">
            <a:avLst/>
          </a:prstGeom>
        </p:spPr>
      </p:pic>
    </p:spTree>
    <p:extLst>
      <p:ext uri="{BB962C8B-B14F-4D97-AF65-F5344CB8AC3E}">
        <p14:creationId xmlns:p14="http://schemas.microsoft.com/office/powerpoint/2010/main" val="3304422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773890-1529-C9EE-8C9C-6FFC30FDAA4F}"/>
              </a:ext>
            </a:extLst>
          </p:cNvPr>
          <p:cNvPicPr>
            <a:picLocks noChangeAspect="1"/>
          </p:cNvPicPr>
          <p:nvPr/>
        </p:nvPicPr>
        <p:blipFill>
          <a:blip r:embed="rId2"/>
          <a:stretch>
            <a:fillRect/>
          </a:stretch>
        </p:blipFill>
        <p:spPr>
          <a:xfrm rot="2400000">
            <a:off x="6102946" y="3335823"/>
            <a:ext cx="4495800" cy="4508500"/>
          </a:xfrm>
          <a:prstGeom prst="rect">
            <a:avLst/>
          </a:prstGeom>
        </p:spPr>
      </p:pic>
      <p:sp>
        <p:nvSpPr>
          <p:cNvPr id="2" name="Title 1">
            <a:extLst>
              <a:ext uri="{FF2B5EF4-FFF2-40B4-BE49-F238E27FC236}">
                <a16:creationId xmlns:a16="http://schemas.microsoft.com/office/drawing/2014/main" id="{9AABCB01-8AEC-2034-D8DF-A158729322E1}"/>
              </a:ext>
            </a:extLst>
          </p:cNvPr>
          <p:cNvSpPr>
            <a:spLocks noGrp="1"/>
          </p:cNvSpPr>
          <p:nvPr>
            <p:ph type="title"/>
          </p:nvPr>
        </p:nvSpPr>
        <p:spPr/>
        <p:txBody>
          <a:bodyPr/>
          <a:lstStyle/>
          <a:p>
            <a:r>
              <a:rPr lang="en-US" dirty="0"/>
              <a:t>SFI-IRIS Companion App</a:t>
            </a:r>
          </a:p>
        </p:txBody>
      </p:sp>
      <p:sp>
        <p:nvSpPr>
          <p:cNvPr id="3" name="Content Placeholder 2">
            <a:extLst>
              <a:ext uri="{FF2B5EF4-FFF2-40B4-BE49-F238E27FC236}">
                <a16:creationId xmlns:a16="http://schemas.microsoft.com/office/drawing/2014/main" id="{9D7B3889-133C-DE46-A566-43D2D9DD7CAE}"/>
              </a:ext>
            </a:extLst>
          </p:cNvPr>
          <p:cNvSpPr>
            <a:spLocks noGrp="1"/>
          </p:cNvSpPr>
          <p:nvPr>
            <p:ph sz="half" idx="1"/>
          </p:nvPr>
        </p:nvSpPr>
        <p:spPr/>
        <p:txBody>
          <a:bodyPr>
            <a:normAutofit/>
          </a:bodyPr>
          <a:lstStyle/>
          <a:p>
            <a:r>
              <a:rPr lang="en-US" sz="2200" dirty="0"/>
              <a:t>Enables existing SFI clients to take their programs “on the go”</a:t>
            </a:r>
          </a:p>
          <a:p>
            <a:r>
              <a:rPr lang="en-US" sz="2200" dirty="0"/>
              <a:t>No internet needed for it to function</a:t>
            </a:r>
          </a:p>
          <a:p>
            <a:r>
              <a:rPr lang="en-US" sz="2200" dirty="0"/>
              <a:t>Bridges the digital divide, especially for remote regions</a:t>
            </a:r>
          </a:p>
          <a:p>
            <a:r>
              <a:rPr lang="en-US" sz="2200" dirty="0"/>
              <a:t>Works for all SFI programs</a:t>
            </a:r>
          </a:p>
        </p:txBody>
      </p:sp>
      <p:pic>
        <p:nvPicPr>
          <p:cNvPr id="5" name="Content Placeholder 4" descr="Graphical user interface, application&#10;&#10;Description automatically generated">
            <a:extLst>
              <a:ext uri="{FF2B5EF4-FFF2-40B4-BE49-F238E27FC236}">
                <a16:creationId xmlns:a16="http://schemas.microsoft.com/office/drawing/2014/main" id="{3C82D5F7-744F-A099-04C9-788C613B510B}"/>
              </a:ext>
            </a:extLst>
          </p:cNvPr>
          <p:cNvPicPr>
            <a:picLocks noGrp="1" noChangeAspect="1"/>
          </p:cNvPicPr>
          <p:nvPr>
            <p:ph sz="half" idx="2"/>
          </p:nvPr>
        </p:nvPicPr>
        <p:blipFill>
          <a:blip r:embed="rId3"/>
          <a:stretch>
            <a:fillRect/>
          </a:stretch>
        </p:blipFill>
        <p:spPr>
          <a:xfrm>
            <a:off x="8192739" y="104618"/>
            <a:ext cx="3546180" cy="6702977"/>
          </a:xfrm>
          <a:prstGeom prst="rect">
            <a:avLst/>
          </a:prstGeom>
        </p:spPr>
      </p:pic>
      <p:pic>
        <p:nvPicPr>
          <p:cNvPr id="6" name="Picture 16" descr="Bell Let's Talk should be more than talk – The Cord">
            <a:extLst>
              <a:ext uri="{FF2B5EF4-FFF2-40B4-BE49-F238E27FC236}">
                <a16:creationId xmlns:a16="http://schemas.microsoft.com/office/drawing/2014/main" id="{A191F3BD-E6DE-7BE5-2AA8-4EE4FD49C1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68"/>
          <a:stretch/>
        </p:blipFill>
        <p:spPr bwMode="auto">
          <a:xfrm>
            <a:off x="1138843" y="5003181"/>
            <a:ext cx="1547815" cy="11737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183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EE752-60AC-83EE-ED67-A8E8B9032C02}"/>
              </a:ext>
            </a:extLst>
          </p:cNvPr>
          <p:cNvSpPr>
            <a:spLocks noGrp="1"/>
          </p:cNvSpPr>
          <p:nvPr>
            <p:ph type="title"/>
          </p:nvPr>
        </p:nvSpPr>
        <p:spPr/>
        <p:txBody>
          <a:bodyPr/>
          <a:lstStyle/>
          <a:p>
            <a:r>
              <a:rPr lang="en-US" dirty="0"/>
              <a:t>Evidence-based E-services</a:t>
            </a:r>
          </a:p>
        </p:txBody>
      </p:sp>
      <p:sp>
        <p:nvSpPr>
          <p:cNvPr id="14" name="Text Placeholder 13">
            <a:extLst>
              <a:ext uri="{FF2B5EF4-FFF2-40B4-BE49-F238E27FC236}">
                <a16:creationId xmlns:a16="http://schemas.microsoft.com/office/drawing/2014/main" id="{F01674AA-5083-A5DA-0226-8C9B3807EB9C}"/>
              </a:ext>
            </a:extLst>
          </p:cNvPr>
          <p:cNvSpPr>
            <a:spLocks noGrp="1"/>
          </p:cNvSpPr>
          <p:nvPr>
            <p:ph type="body" idx="1"/>
          </p:nvPr>
        </p:nvSpPr>
        <p:spPr>
          <a:xfrm>
            <a:off x="720000" y="1825200"/>
            <a:ext cx="5157787" cy="505972"/>
          </a:xfrm>
        </p:spPr>
        <p:txBody>
          <a:bodyPr>
            <a:spAutoFit/>
          </a:bodyPr>
          <a:lstStyle/>
          <a:p>
            <a:r>
              <a:rPr lang="en-US" dirty="0">
                <a:solidFill>
                  <a:schemeClr val="tx2"/>
                </a:solidFill>
              </a:rPr>
              <a:t>Programs</a:t>
            </a:r>
          </a:p>
        </p:txBody>
      </p:sp>
      <p:sp>
        <p:nvSpPr>
          <p:cNvPr id="15" name="Text Placeholder 14">
            <a:extLst>
              <a:ext uri="{FF2B5EF4-FFF2-40B4-BE49-F238E27FC236}">
                <a16:creationId xmlns:a16="http://schemas.microsoft.com/office/drawing/2014/main" id="{7D5EEBC1-62C4-F5E6-97EC-8B4BE88C5739}"/>
              </a:ext>
            </a:extLst>
          </p:cNvPr>
          <p:cNvSpPr>
            <a:spLocks noGrp="1"/>
          </p:cNvSpPr>
          <p:nvPr>
            <p:ph type="body" sz="quarter" idx="3"/>
          </p:nvPr>
        </p:nvSpPr>
        <p:spPr>
          <a:xfrm>
            <a:off x="6172200" y="1825200"/>
            <a:ext cx="5347800" cy="505972"/>
          </a:xfrm>
        </p:spPr>
        <p:txBody>
          <a:bodyPr>
            <a:spAutoFit/>
          </a:bodyPr>
          <a:lstStyle/>
          <a:p>
            <a:r>
              <a:rPr lang="en-US" dirty="0">
                <a:solidFill>
                  <a:schemeClr val="tx2"/>
                </a:solidFill>
              </a:rPr>
              <a:t>Mode of Delivery</a:t>
            </a:r>
          </a:p>
        </p:txBody>
      </p:sp>
      <p:sp>
        <p:nvSpPr>
          <p:cNvPr id="17" name="TextBox 16">
            <a:extLst>
              <a:ext uri="{FF2B5EF4-FFF2-40B4-BE49-F238E27FC236}">
                <a16:creationId xmlns:a16="http://schemas.microsoft.com/office/drawing/2014/main" id="{F029DD12-8F3A-1D35-FB80-745D1164EDA0}"/>
              </a:ext>
            </a:extLst>
          </p:cNvPr>
          <p:cNvSpPr txBox="1"/>
          <p:nvPr/>
        </p:nvSpPr>
        <p:spPr>
          <a:xfrm>
            <a:off x="4058433" y="5996771"/>
            <a:ext cx="7461567" cy="643894"/>
          </a:xfrm>
          <a:prstGeom prst="rect">
            <a:avLst/>
          </a:prstGeom>
          <a:noFill/>
        </p:spPr>
        <p:txBody>
          <a:bodyPr wrap="square">
            <a:spAutoFit/>
          </a:bodyPr>
          <a:lstStyle/>
          <a:p>
            <a:pPr algn="ctr">
              <a:lnSpc>
                <a:spcPct val="112000"/>
              </a:lnSpc>
            </a:pPr>
            <a:r>
              <a:rPr lang="en-US" sz="1600" dirty="0">
                <a:latin typeface="Source Sans Pro" panose="020B0503030403020204" pitchFamily="34" charset="0"/>
              </a:rPr>
              <a:t>Age adjustments made for developmental delay. Family-centric approach: ICAN having life-changing impacts for parents (as well as emerging adults and seniors)</a:t>
            </a:r>
          </a:p>
        </p:txBody>
      </p:sp>
      <p:sp>
        <p:nvSpPr>
          <p:cNvPr id="21" name="TextBox 20">
            <a:extLst>
              <a:ext uri="{FF2B5EF4-FFF2-40B4-BE49-F238E27FC236}">
                <a16:creationId xmlns:a16="http://schemas.microsoft.com/office/drawing/2014/main" id="{BFAE7608-C4B0-E9C0-9A37-2C851C761291}"/>
              </a:ext>
            </a:extLst>
          </p:cNvPr>
          <p:cNvSpPr txBox="1"/>
          <p:nvPr/>
        </p:nvSpPr>
        <p:spPr>
          <a:xfrm>
            <a:off x="1782982" y="2399429"/>
            <a:ext cx="4068000" cy="1022972"/>
          </a:xfrm>
          <a:prstGeom prst="rect">
            <a:avLst/>
          </a:prstGeom>
          <a:noFill/>
        </p:spPr>
        <p:txBody>
          <a:bodyPr wrap="square">
            <a:spAutoFit/>
          </a:bodyPr>
          <a:lstStyle/>
          <a:p>
            <a:pPr>
              <a:lnSpc>
                <a:spcPct val="112000"/>
              </a:lnSpc>
            </a:pPr>
            <a:r>
              <a:rPr lang="en-US" b="1" dirty="0">
                <a:solidFill>
                  <a:schemeClr val="tx2"/>
                </a:solidFill>
                <a:latin typeface="Source Sans Pro" panose="020B0503030403020204" pitchFamily="34" charset="0"/>
              </a:rPr>
              <a:t>Behavior</a:t>
            </a:r>
          </a:p>
          <a:p>
            <a:pPr>
              <a:lnSpc>
                <a:spcPct val="112000"/>
              </a:lnSpc>
            </a:pPr>
            <a:r>
              <a:rPr lang="en-US" dirty="0">
                <a:solidFill>
                  <a:schemeClr val="tx2"/>
                </a:solidFill>
                <a:latin typeface="Source Sans Pro" panose="020B0503030403020204" pitchFamily="34" charset="0"/>
              </a:rPr>
              <a:t>Parents Empowering Kids (PEK)</a:t>
            </a:r>
          </a:p>
          <a:p>
            <a:pPr>
              <a:lnSpc>
                <a:spcPct val="112000"/>
              </a:lnSpc>
            </a:pPr>
            <a:r>
              <a:rPr lang="en-US" dirty="0">
                <a:latin typeface="Source Sans Pro" panose="020B0503030403020204" pitchFamily="34" charset="0"/>
              </a:rPr>
              <a:t>Positive Parenting/Self-care</a:t>
            </a:r>
          </a:p>
        </p:txBody>
      </p:sp>
      <p:sp>
        <p:nvSpPr>
          <p:cNvPr id="23" name="TextBox 22">
            <a:extLst>
              <a:ext uri="{FF2B5EF4-FFF2-40B4-BE49-F238E27FC236}">
                <a16:creationId xmlns:a16="http://schemas.microsoft.com/office/drawing/2014/main" id="{3C3C6E6B-F56A-73B8-36C7-4559621B8841}"/>
              </a:ext>
            </a:extLst>
          </p:cNvPr>
          <p:cNvSpPr txBox="1"/>
          <p:nvPr/>
        </p:nvSpPr>
        <p:spPr>
          <a:xfrm>
            <a:off x="1782982" y="3460437"/>
            <a:ext cx="4170754" cy="1022972"/>
          </a:xfrm>
          <a:prstGeom prst="rect">
            <a:avLst/>
          </a:prstGeom>
          <a:noFill/>
        </p:spPr>
        <p:txBody>
          <a:bodyPr wrap="square">
            <a:spAutoFit/>
          </a:bodyPr>
          <a:lstStyle/>
          <a:p>
            <a:pPr>
              <a:lnSpc>
                <a:spcPct val="112000"/>
              </a:lnSpc>
            </a:pPr>
            <a:r>
              <a:rPr lang="en-US" b="1" dirty="0">
                <a:solidFill>
                  <a:schemeClr val="tx2"/>
                </a:solidFill>
                <a:latin typeface="Source Sans Pro" panose="020B0503030403020204" pitchFamily="34" charset="0"/>
              </a:rPr>
              <a:t>Anxiety</a:t>
            </a:r>
          </a:p>
          <a:p>
            <a:pPr>
              <a:lnSpc>
                <a:spcPct val="112000"/>
              </a:lnSpc>
            </a:pPr>
            <a:r>
              <a:rPr lang="en-US" dirty="0">
                <a:solidFill>
                  <a:schemeClr val="tx2"/>
                </a:solidFill>
                <a:latin typeface="Source Sans Pro" panose="020B0503030403020204" pitchFamily="34" charset="0"/>
              </a:rPr>
              <a:t>Chase Worries Away/Defeat Anxiety/ICAN</a:t>
            </a:r>
          </a:p>
          <a:p>
            <a:pPr>
              <a:lnSpc>
                <a:spcPct val="112000"/>
              </a:lnSpc>
            </a:pPr>
            <a:r>
              <a:rPr lang="en-US" dirty="0">
                <a:latin typeface="Source Sans Pro" panose="020B0503030403020204" pitchFamily="34" charset="0"/>
              </a:rPr>
              <a:t>Relaxation skills/Exposure/Self-care</a:t>
            </a:r>
          </a:p>
        </p:txBody>
      </p:sp>
      <p:sp>
        <p:nvSpPr>
          <p:cNvPr id="25" name="TextBox 24">
            <a:extLst>
              <a:ext uri="{FF2B5EF4-FFF2-40B4-BE49-F238E27FC236}">
                <a16:creationId xmlns:a16="http://schemas.microsoft.com/office/drawing/2014/main" id="{E9CDD480-C0A4-D25E-6553-6C1A853760B8}"/>
              </a:ext>
            </a:extLst>
          </p:cNvPr>
          <p:cNvSpPr txBox="1"/>
          <p:nvPr/>
        </p:nvSpPr>
        <p:spPr>
          <a:xfrm>
            <a:off x="1782982" y="4521444"/>
            <a:ext cx="4068000" cy="1022972"/>
          </a:xfrm>
          <a:prstGeom prst="rect">
            <a:avLst/>
          </a:prstGeom>
          <a:noFill/>
        </p:spPr>
        <p:txBody>
          <a:bodyPr wrap="square">
            <a:spAutoFit/>
          </a:bodyPr>
          <a:lstStyle/>
          <a:p>
            <a:pPr>
              <a:lnSpc>
                <a:spcPct val="112000"/>
              </a:lnSpc>
            </a:pPr>
            <a:r>
              <a:rPr lang="en-US" b="1" dirty="0">
                <a:solidFill>
                  <a:schemeClr val="tx2"/>
                </a:solidFill>
                <a:latin typeface="Source Sans Pro" panose="020B0503030403020204" pitchFamily="34" charset="0"/>
              </a:rPr>
              <a:t>Night-time Bedwetting</a:t>
            </a:r>
          </a:p>
          <a:p>
            <a:pPr>
              <a:lnSpc>
                <a:spcPct val="112000"/>
              </a:lnSpc>
            </a:pPr>
            <a:r>
              <a:rPr lang="en-US" dirty="0">
                <a:solidFill>
                  <a:schemeClr val="tx2"/>
                </a:solidFill>
                <a:latin typeface="Source Sans Pro" panose="020B0503030403020204" pitchFamily="34" charset="0"/>
              </a:rPr>
              <a:t>Dry Nights Ahead</a:t>
            </a:r>
          </a:p>
          <a:p>
            <a:pPr>
              <a:lnSpc>
                <a:spcPct val="112000"/>
              </a:lnSpc>
            </a:pPr>
            <a:r>
              <a:rPr lang="en-US" dirty="0">
                <a:latin typeface="Source Sans Pro" panose="020B0503030403020204" pitchFamily="34" charset="0"/>
              </a:rPr>
              <a:t>Urine alarm/reward system</a:t>
            </a:r>
          </a:p>
        </p:txBody>
      </p:sp>
      <p:sp>
        <p:nvSpPr>
          <p:cNvPr id="26" name="TextBox 25">
            <a:extLst>
              <a:ext uri="{FF2B5EF4-FFF2-40B4-BE49-F238E27FC236}">
                <a16:creationId xmlns:a16="http://schemas.microsoft.com/office/drawing/2014/main" id="{6018DC1C-334A-DEDE-261C-1CD3C96579DE}"/>
              </a:ext>
            </a:extLst>
          </p:cNvPr>
          <p:cNvSpPr txBox="1"/>
          <p:nvPr/>
        </p:nvSpPr>
        <p:spPr>
          <a:xfrm>
            <a:off x="7196922" y="2587136"/>
            <a:ext cx="4158465" cy="712759"/>
          </a:xfrm>
          <a:prstGeom prst="rect">
            <a:avLst/>
          </a:prstGeom>
          <a:noFill/>
        </p:spPr>
        <p:txBody>
          <a:bodyPr wrap="square">
            <a:spAutoFit/>
          </a:bodyPr>
          <a:lstStyle/>
          <a:p>
            <a:pPr>
              <a:lnSpc>
                <a:spcPct val="112000"/>
              </a:lnSpc>
            </a:pPr>
            <a:r>
              <a:rPr lang="en-US" dirty="0">
                <a:latin typeface="Source Sans Pro" panose="020B0503030403020204" pitchFamily="34" charset="0"/>
              </a:rPr>
              <a:t>IRIS Technology at the core of the operations</a:t>
            </a:r>
          </a:p>
        </p:txBody>
      </p:sp>
      <p:sp>
        <p:nvSpPr>
          <p:cNvPr id="27" name="TextBox 26">
            <a:extLst>
              <a:ext uri="{FF2B5EF4-FFF2-40B4-BE49-F238E27FC236}">
                <a16:creationId xmlns:a16="http://schemas.microsoft.com/office/drawing/2014/main" id="{C16AFF9F-F7C6-893B-753F-53D4FC63224A}"/>
              </a:ext>
            </a:extLst>
          </p:cNvPr>
          <p:cNvSpPr txBox="1"/>
          <p:nvPr/>
        </p:nvSpPr>
        <p:spPr>
          <a:xfrm>
            <a:off x="806696" y="2460915"/>
            <a:ext cx="900000" cy="900000"/>
          </a:xfrm>
          <a:prstGeom prst="ellipse">
            <a:avLst/>
          </a:prstGeom>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en-US" sz="2000" b="1" dirty="0">
                <a:solidFill>
                  <a:schemeClr val="bg1"/>
                </a:solidFill>
                <a:latin typeface="Source Sans Pro Black" panose="020B0503030403020204" pitchFamily="34" charset="0"/>
              </a:rPr>
              <a:t>3–12</a:t>
            </a:r>
          </a:p>
          <a:p>
            <a:pPr algn="ctr"/>
            <a:r>
              <a:rPr lang="en-US" dirty="0">
                <a:solidFill>
                  <a:schemeClr val="bg1"/>
                </a:solidFill>
                <a:latin typeface="Source Sans Pro" panose="020B0503030403020204" pitchFamily="34" charset="0"/>
              </a:rPr>
              <a:t>years</a:t>
            </a:r>
          </a:p>
        </p:txBody>
      </p:sp>
      <p:sp>
        <p:nvSpPr>
          <p:cNvPr id="30" name="TextBox 29">
            <a:extLst>
              <a:ext uri="{FF2B5EF4-FFF2-40B4-BE49-F238E27FC236}">
                <a16:creationId xmlns:a16="http://schemas.microsoft.com/office/drawing/2014/main" id="{E13B9014-C567-FC3F-C747-1EF91CBFF496}"/>
              </a:ext>
            </a:extLst>
          </p:cNvPr>
          <p:cNvSpPr txBox="1"/>
          <p:nvPr/>
        </p:nvSpPr>
        <p:spPr>
          <a:xfrm>
            <a:off x="806696" y="3521923"/>
            <a:ext cx="900000" cy="900000"/>
          </a:xfrm>
          <a:prstGeom prst="ellipse">
            <a:avLst/>
          </a:prstGeom>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en-US" sz="2000" b="1" dirty="0">
                <a:solidFill>
                  <a:schemeClr val="bg1"/>
                </a:solidFill>
                <a:latin typeface="Source Sans Pro Black" panose="020B0503030403020204" pitchFamily="34" charset="0"/>
              </a:rPr>
              <a:t>6–18+</a:t>
            </a:r>
          </a:p>
          <a:p>
            <a:pPr algn="ctr"/>
            <a:r>
              <a:rPr lang="en-US" dirty="0">
                <a:solidFill>
                  <a:schemeClr val="bg1"/>
                </a:solidFill>
                <a:latin typeface="Source Sans Pro" panose="020B0503030403020204" pitchFamily="34" charset="0"/>
              </a:rPr>
              <a:t>years</a:t>
            </a:r>
          </a:p>
        </p:txBody>
      </p:sp>
      <p:sp>
        <p:nvSpPr>
          <p:cNvPr id="31" name="TextBox 30">
            <a:extLst>
              <a:ext uri="{FF2B5EF4-FFF2-40B4-BE49-F238E27FC236}">
                <a16:creationId xmlns:a16="http://schemas.microsoft.com/office/drawing/2014/main" id="{92A6B692-A880-E3D8-1D5D-081F1CD685E4}"/>
              </a:ext>
            </a:extLst>
          </p:cNvPr>
          <p:cNvSpPr txBox="1"/>
          <p:nvPr/>
        </p:nvSpPr>
        <p:spPr>
          <a:xfrm>
            <a:off x="806696" y="4582930"/>
            <a:ext cx="900000" cy="900000"/>
          </a:xfrm>
          <a:prstGeom prst="ellipse">
            <a:avLst/>
          </a:prstGeom>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wrap="none" rtlCol="0">
            <a:spAutoFit/>
          </a:bodyPr>
          <a:lstStyle/>
          <a:p>
            <a:pPr algn="ctr"/>
            <a:r>
              <a:rPr lang="en-US" sz="2000" b="1" dirty="0">
                <a:solidFill>
                  <a:schemeClr val="bg1"/>
                </a:solidFill>
                <a:latin typeface="Source Sans Pro Black" panose="020B0503030403020204" pitchFamily="34" charset="0"/>
              </a:rPr>
              <a:t>5–12</a:t>
            </a:r>
          </a:p>
          <a:p>
            <a:pPr algn="ctr"/>
            <a:r>
              <a:rPr lang="en-US" dirty="0">
                <a:solidFill>
                  <a:schemeClr val="bg1"/>
                </a:solidFill>
                <a:latin typeface="Source Sans Pro" panose="020B0503030403020204" pitchFamily="34" charset="0"/>
              </a:rPr>
              <a:t>years</a:t>
            </a:r>
          </a:p>
        </p:txBody>
      </p:sp>
      <p:sp>
        <p:nvSpPr>
          <p:cNvPr id="32" name="TextBox 31">
            <a:extLst>
              <a:ext uri="{FF2B5EF4-FFF2-40B4-BE49-F238E27FC236}">
                <a16:creationId xmlns:a16="http://schemas.microsoft.com/office/drawing/2014/main" id="{193F451C-EC94-D8EB-525C-A30E5C1D18D2}"/>
              </a:ext>
            </a:extLst>
          </p:cNvPr>
          <p:cNvSpPr txBox="1"/>
          <p:nvPr/>
        </p:nvSpPr>
        <p:spPr>
          <a:xfrm>
            <a:off x="7196922" y="3803250"/>
            <a:ext cx="4158465" cy="402546"/>
          </a:xfrm>
          <a:prstGeom prst="rect">
            <a:avLst/>
          </a:prstGeom>
          <a:noFill/>
        </p:spPr>
        <p:txBody>
          <a:bodyPr wrap="square">
            <a:spAutoFit/>
          </a:bodyPr>
          <a:lstStyle/>
          <a:p>
            <a:pPr>
              <a:lnSpc>
                <a:spcPct val="112000"/>
              </a:lnSpc>
            </a:pPr>
            <a:r>
              <a:rPr lang="en-US" dirty="0">
                <a:latin typeface="Source Sans Pro" panose="020B0503030403020204" pitchFamily="34" charset="0"/>
              </a:rPr>
              <a:t>Handbooks/DVDs or Smart website/App</a:t>
            </a:r>
          </a:p>
        </p:txBody>
      </p:sp>
      <p:sp>
        <p:nvSpPr>
          <p:cNvPr id="33" name="TextBox 32">
            <a:extLst>
              <a:ext uri="{FF2B5EF4-FFF2-40B4-BE49-F238E27FC236}">
                <a16:creationId xmlns:a16="http://schemas.microsoft.com/office/drawing/2014/main" id="{FDAB91A8-B383-6F0C-24A0-1E8F65AF60F4}"/>
              </a:ext>
            </a:extLst>
          </p:cNvPr>
          <p:cNvSpPr txBox="1"/>
          <p:nvPr/>
        </p:nvSpPr>
        <p:spPr>
          <a:xfrm>
            <a:off x="7196922" y="4559723"/>
            <a:ext cx="5157787" cy="1022972"/>
          </a:xfrm>
          <a:prstGeom prst="rect">
            <a:avLst/>
          </a:prstGeom>
          <a:noFill/>
        </p:spPr>
        <p:txBody>
          <a:bodyPr wrap="square">
            <a:spAutoFit/>
          </a:bodyPr>
          <a:lstStyle/>
          <a:p>
            <a:pPr>
              <a:lnSpc>
                <a:spcPct val="112000"/>
              </a:lnSpc>
            </a:pPr>
            <a:r>
              <a:rPr lang="en-US" dirty="0">
                <a:latin typeface="Source Sans Pro" panose="020B0503030403020204" pitchFamily="34" charset="0"/>
              </a:rPr>
              <a:t>Telephone coaching modes</a:t>
            </a:r>
          </a:p>
          <a:p>
            <a:pPr marL="285750" indent="-285750">
              <a:lnSpc>
                <a:spcPct val="112000"/>
              </a:lnSpc>
              <a:buFont typeface="Arial" panose="020B0604020202020204" pitchFamily="34" charset="0"/>
              <a:buChar char="•"/>
            </a:pPr>
            <a:r>
              <a:rPr lang="en-US" dirty="0">
                <a:latin typeface="Source Sans Pro" panose="020B0503030403020204" pitchFamily="34" charset="0"/>
              </a:rPr>
              <a:t>1:1 with coach</a:t>
            </a:r>
          </a:p>
          <a:p>
            <a:pPr marL="285750" indent="-285750">
              <a:lnSpc>
                <a:spcPct val="112000"/>
              </a:lnSpc>
              <a:buFont typeface="Arial" panose="020B0604020202020204" pitchFamily="34" charset="0"/>
              <a:buChar char="•"/>
            </a:pPr>
            <a:r>
              <a:rPr lang="en-US" dirty="0">
                <a:latin typeface="Source Sans Pro" panose="020B0503030403020204" pitchFamily="34" charset="0"/>
              </a:rPr>
              <a:t>Group-based</a:t>
            </a:r>
          </a:p>
        </p:txBody>
      </p:sp>
      <p:pic>
        <p:nvPicPr>
          <p:cNvPr id="4" name="Graphic 3" descr="Chat with solid fill">
            <a:extLst>
              <a:ext uri="{FF2B5EF4-FFF2-40B4-BE49-F238E27FC236}">
                <a16:creationId xmlns:a16="http://schemas.microsoft.com/office/drawing/2014/main" id="{D4CE9865-943D-1E4F-38FF-20928E05C3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156229" y="4608330"/>
            <a:ext cx="914400" cy="914400"/>
          </a:xfrm>
          <a:prstGeom prst="rect">
            <a:avLst/>
          </a:prstGeom>
        </p:spPr>
      </p:pic>
      <p:pic>
        <p:nvPicPr>
          <p:cNvPr id="6" name="Graphic 5" descr="Closed book with solid fill">
            <a:extLst>
              <a:ext uri="{FF2B5EF4-FFF2-40B4-BE49-F238E27FC236}">
                <a16:creationId xmlns:a16="http://schemas.microsoft.com/office/drawing/2014/main" id="{2B9FC9C7-CEA2-F83C-9F83-CC0658F88FF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56229" y="3547323"/>
            <a:ext cx="914400" cy="914400"/>
          </a:xfrm>
          <a:prstGeom prst="rect">
            <a:avLst/>
          </a:prstGeom>
        </p:spPr>
      </p:pic>
      <p:pic>
        <p:nvPicPr>
          <p:cNvPr id="8" name="Graphic 7" descr="Internet with solid fill">
            <a:extLst>
              <a:ext uri="{FF2B5EF4-FFF2-40B4-BE49-F238E27FC236}">
                <a16:creationId xmlns:a16="http://schemas.microsoft.com/office/drawing/2014/main" id="{605290EF-07C9-8DCC-0545-90DE9B87FEB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56229" y="2486315"/>
            <a:ext cx="914400" cy="914400"/>
          </a:xfrm>
          <a:prstGeom prst="rect">
            <a:avLst/>
          </a:prstGeom>
        </p:spPr>
      </p:pic>
      <p:pic>
        <p:nvPicPr>
          <p:cNvPr id="18" name="Picture 17">
            <a:extLst>
              <a:ext uri="{FF2B5EF4-FFF2-40B4-BE49-F238E27FC236}">
                <a16:creationId xmlns:a16="http://schemas.microsoft.com/office/drawing/2014/main" id="{FEB35402-C263-68BD-F093-7021B498983E}"/>
              </a:ext>
            </a:extLst>
          </p:cNvPr>
          <p:cNvPicPr>
            <a:picLocks noChangeAspect="1"/>
          </p:cNvPicPr>
          <p:nvPr/>
        </p:nvPicPr>
        <p:blipFill>
          <a:blip r:embed="rId8"/>
          <a:stretch>
            <a:fillRect/>
          </a:stretch>
        </p:blipFill>
        <p:spPr>
          <a:xfrm>
            <a:off x="10595324" y="-1032895"/>
            <a:ext cx="4495800" cy="4508500"/>
          </a:xfrm>
          <a:prstGeom prst="rect">
            <a:avLst/>
          </a:prstGeom>
        </p:spPr>
      </p:pic>
    </p:spTree>
    <p:extLst>
      <p:ext uri="{BB962C8B-B14F-4D97-AF65-F5344CB8AC3E}">
        <p14:creationId xmlns:p14="http://schemas.microsoft.com/office/powerpoint/2010/main" val="3017812927"/>
      </p:ext>
    </p:extLst>
  </p:cSld>
  <p:clrMapOvr>
    <a:masterClrMapping/>
  </p:clrMapOvr>
</p:sld>
</file>

<file path=ppt/theme/theme1.xml><?xml version="1.0" encoding="utf-8"?>
<a:theme xmlns:a="http://schemas.openxmlformats.org/drawingml/2006/main" name="Office Theme">
  <a:themeElements>
    <a:clrScheme name="SFI">
      <a:dk1>
        <a:srgbClr val="1A1A1A"/>
      </a:dk1>
      <a:lt1>
        <a:srgbClr val="FFFFFF"/>
      </a:lt1>
      <a:dk2>
        <a:srgbClr val="0061AD"/>
      </a:dk2>
      <a:lt2>
        <a:srgbClr val="F2F2F2"/>
      </a:lt2>
      <a:accent1>
        <a:srgbClr val="0061AD"/>
      </a:accent1>
      <a:accent2>
        <a:srgbClr val="85C559"/>
      </a:accent2>
      <a:accent3>
        <a:srgbClr val="7F746F"/>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599E4977-4D83-FB4E-A7BF-E329AAF20446}">
  <we:reference id="wa200000729" version="3.12.176.0" store="en-US" storeType="OMEX"/>
  <we:alternateReferences>
    <we:reference id="WA200000729" version="3.12.176.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349</TotalTime>
  <Words>2802</Words>
  <Application>Microsoft Macintosh PowerPoint</Application>
  <PresentationFormat>Widescreen</PresentationFormat>
  <Paragraphs>278</Paragraphs>
  <Slides>33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Arial</vt:lpstr>
      <vt:lpstr>Calibri</vt:lpstr>
      <vt:lpstr>Source Sans Pro</vt:lpstr>
      <vt:lpstr>Source Sans Pro Black</vt:lpstr>
      <vt:lpstr>Source Sans Pro ExtraLight</vt:lpstr>
      <vt:lpstr>Source Sans Pro Light</vt:lpstr>
      <vt:lpstr>Source Sans Pro Semibold</vt:lpstr>
      <vt:lpstr>Office Theme</vt:lpstr>
      <vt:lpstr>Supporting  Families at Risk</vt:lpstr>
      <vt:lpstr>Goals for Today</vt:lpstr>
      <vt:lpstr>Children and Youth Mental Health in Canada</vt:lpstr>
      <vt:lpstr>Think outside the box!</vt:lpstr>
      <vt:lpstr>PowerPoint Presentation</vt:lpstr>
      <vt:lpstr>Access Solution: Removing Barriers to Care via eMH</vt:lpstr>
      <vt:lpstr>eHealth Platform - IRIS</vt:lpstr>
      <vt:lpstr>SFI-IRIS Companion App</vt:lpstr>
      <vt:lpstr>Evidence-based E-services</vt:lpstr>
      <vt:lpstr>SFI Group-based coaching</vt:lpstr>
      <vt:lpstr>Coaches</vt:lpstr>
      <vt:lpstr>Covid-19 Response</vt:lpstr>
      <vt:lpstr>Outcomes – Service Delivery (N=13.8k)</vt:lpstr>
      <vt:lpstr>Outcomes – Service Delivery (N=13.8k)</vt:lpstr>
      <vt:lpstr>Behavior: 13 yr old, DX ADHD &amp; Dyslexia (Ont)</vt:lpstr>
      <vt:lpstr>PowerPoint Presentation</vt:lpstr>
      <vt:lpstr>Anxiety: 15 year old, bi-gendered (Atl)</vt:lpstr>
      <vt:lpstr>PowerPoint Presentation</vt:lpstr>
      <vt:lpstr>What do we know about Neurodiverse Kids</vt:lpstr>
      <vt:lpstr>SFI NDD Stats: Customized services</vt:lpstr>
      <vt:lpstr>Defeat Anxiety: 16 yo Male, Dx ASD (Ont)</vt:lpstr>
      <vt:lpstr>PowerPoint Presentation</vt:lpstr>
      <vt:lpstr>Alberta: 10 yo, Behaviour Program, Dx FASD, previous foster care</vt:lpstr>
      <vt:lpstr>PowerPoint Presentation</vt:lpstr>
      <vt:lpstr>SFI Stepped Care Model: Program adaptation</vt:lpstr>
      <vt:lpstr>Universal  Positive Parenting “UPP”  (3-12 yo)</vt:lpstr>
      <vt:lpstr>Our Funders</vt:lpstr>
      <vt:lpstr>Where we are located</vt:lpstr>
      <vt:lpstr>Conclusion</vt:lpstr>
      <vt:lpstr>Questions</vt:lpstr>
      <vt:lpstr>SFI Provides Cost-Effective, Data-driven,  Durable Mental Health Solutions</vt:lpstr>
      <vt:lpstr>A Canadian Solution and Proven Model of Success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Supporting Families at Risk</dc:title>
  <dc:creator>Christopher Lowe</dc:creator>
  <cp:lastModifiedBy>Christopher Lowe</cp:lastModifiedBy>
  <cp:revision>4</cp:revision>
  <dcterms:created xsi:type="dcterms:W3CDTF">2022-06-17T12:42:22Z</dcterms:created>
  <dcterms:modified xsi:type="dcterms:W3CDTF">2022-08-19T14:40:28Z</dcterms:modified>
</cp:coreProperties>
</file>